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9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1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2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50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49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7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97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91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94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E7D42-34B3-4388-A381-2F71061E8836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7128-CFDB-47BE-9420-F5BBCD18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12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Jednotné principy klasifikace na GJKT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Prezentace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(závazné znění je uvedeno ve školním řádu)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59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B0F0"/>
                </a:solidFill>
              </a:rPr>
              <a:t>Proč byly zavedeny jednotné principy klasifikace?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1106"/>
            <a:ext cx="10515600" cy="36332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Značné rozdíly v požadavcích na žáky od různých učitelů i v rámci jednoho předmětu. </a:t>
            </a:r>
          </a:p>
          <a:p>
            <a:r>
              <a:rPr lang="cs-CZ" dirty="0" smtClean="0"/>
              <a:t>Průběžné hodnocení se orientovalo především na znalosti a bylo soustředěno převážně na konec pololetí.</a:t>
            </a:r>
          </a:p>
          <a:p>
            <a:r>
              <a:rPr lang="cs-CZ" dirty="0" smtClean="0"/>
              <a:t>Nepřehlednost v pravidlech klasifikace </a:t>
            </a:r>
            <a:r>
              <a:rPr lang="cs-CZ" sz="2000" dirty="0" smtClean="0"/>
              <a:t>(12 předmětů = 12 různých pravidel).</a:t>
            </a:r>
          </a:p>
          <a:p>
            <a:r>
              <a:rPr lang="cs-CZ" dirty="0" smtClean="0"/>
              <a:t>Různá pravidla znemožňovala zavedení dálkové evidence hodnocení. </a:t>
            </a:r>
          </a:p>
          <a:p>
            <a:r>
              <a:rPr lang="cs-CZ" dirty="0" smtClean="0"/>
              <a:t>Žáci/rodiče nevěděli, jaké mají průběžné známky </a:t>
            </a:r>
            <a:r>
              <a:rPr lang="cs-CZ" sz="2000" dirty="0" smtClean="0"/>
              <a:t>(1/3 žáků v ročníku).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28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Jak jednotné principy klasifikace vznikaly?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699" y="1825625"/>
            <a:ext cx="11072552" cy="4351338"/>
          </a:xfrm>
        </p:spPr>
        <p:txBody>
          <a:bodyPr/>
          <a:lstStyle/>
          <a:p>
            <a:r>
              <a:rPr lang="cs-CZ" dirty="0" smtClean="0"/>
              <a:t>1/15: Prvotní návrh vedení </a:t>
            </a:r>
            <a:r>
              <a:rPr lang="cs-CZ" sz="2000" dirty="0" smtClean="0"/>
              <a:t>(počítal např. s body, nikoli s %)</a:t>
            </a:r>
          </a:p>
          <a:p>
            <a:r>
              <a:rPr lang="cs-CZ" dirty="0" smtClean="0"/>
              <a:t>2-6/15: Zapracování připomínek ze strany učitelů </a:t>
            </a:r>
            <a:r>
              <a:rPr lang="cs-CZ" sz="2000" dirty="0" smtClean="0"/>
              <a:t>(proběhlo ve 3 kolech) </a:t>
            </a:r>
          </a:p>
          <a:p>
            <a:r>
              <a:rPr lang="cs-CZ" dirty="0" smtClean="0"/>
              <a:t>2015/16: Ověřování funkčnosti </a:t>
            </a:r>
            <a:r>
              <a:rPr lang="cs-CZ" sz="2000" dirty="0" smtClean="0"/>
              <a:t>(revize za účasti studentů a rodičů)</a:t>
            </a:r>
          </a:p>
          <a:p>
            <a:r>
              <a:rPr lang="cs-CZ" dirty="0" smtClean="0"/>
              <a:t>2/16: Úprava převodu % na známky na návrh SP </a:t>
            </a:r>
            <a:r>
              <a:rPr lang="cs-CZ" sz="2000" dirty="0" smtClean="0"/>
              <a:t>(</a:t>
            </a:r>
            <a:r>
              <a:rPr lang="cs-CZ" sz="2000" dirty="0"/>
              <a:t>pětka se ze 45% snížila na 40</a:t>
            </a:r>
            <a:r>
              <a:rPr lang="cs-CZ" sz="2000" dirty="0" smtClean="0"/>
              <a:t>%)</a:t>
            </a:r>
          </a:p>
          <a:p>
            <a:r>
              <a:rPr lang="cs-CZ" dirty="0" smtClean="0"/>
              <a:t>6/16: Dílčí úpravy obecných pravidel klasifikace</a:t>
            </a:r>
          </a:p>
          <a:p>
            <a:r>
              <a:rPr lang="cs-CZ" dirty="0" smtClean="0"/>
              <a:t>9/16: Zpřístupnění elektronické evidence hodnocení pro učitele</a:t>
            </a:r>
          </a:p>
          <a:p>
            <a:r>
              <a:rPr lang="cs-CZ" dirty="0" smtClean="0"/>
              <a:t>10I16: Zpřístupnění elektronické evidence hodnocení pro žáky/rodiče</a:t>
            </a:r>
          </a:p>
          <a:p>
            <a:endParaRPr lang="cs-CZ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352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V čem spočívají jednotné principy klasifikace?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Hodnotí se v %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smtClean="0"/>
              <a:t>neboť klasické známky (1 – 5) nedostatečně rozlišují dosaženou úroveň </a:t>
            </a:r>
            <a:r>
              <a:rPr lang="cs-CZ" sz="2000" dirty="0" smtClean="0"/>
              <a:t>(55% - 75% = 3, ale rozhodně nikoli stejná úroveň).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Stanovené formy </a:t>
            </a:r>
            <a:r>
              <a:rPr lang="cs-CZ" dirty="0" smtClean="0"/>
              <a:t>rozlišují nejen znalosti </a:t>
            </a:r>
            <a:r>
              <a:rPr lang="cs-CZ" sz="2000" dirty="0" smtClean="0"/>
              <a:t>(shrnující test, písemný test), </a:t>
            </a:r>
            <a:r>
              <a:rPr lang="cs-CZ" dirty="0" smtClean="0"/>
              <a:t>ale i dovednosti</a:t>
            </a:r>
            <a:r>
              <a:rPr lang="cs-CZ" sz="2000" dirty="0" smtClean="0"/>
              <a:t> (domácí příprava, samostatná práce, práce v hodině) </a:t>
            </a:r>
            <a:r>
              <a:rPr lang="cs-CZ" dirty="0" smtClean="0"/>
              <a:t>a postoj ke studiu </a:t>
            </a:r>
            <a:r>
              <a:rPr lang="cs-CZ" sz="2000" dirty="0" smtClean="0"/>
              <a:t>(aktivita).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Váhy dílčích hodnocení </a:t>
            </a:r>
            <a:r>
              <a:rPr lang="cs-CZ" dirty="0" smtClean="0"/>
              <a:t>umožňují rozlišit jejich odlišnou náročnost.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Jednotná převodní škála </a:t>
            </a:r>
            <a:r>
              <a:rPr lang="cs-CZ" dirty="0" smtClean="0"/>
              <a:t>% na známky zpřehledňuje dosaženou úroveň </a:t>
            </a:r>
            <a:r>
              <a:rPr lang="cs-CZ" sz="2000" dirty="0" smtClean="0"/>
              <a:t>(dříve hranice 5: </a:t>
            </a:r>
            <a:r>
              <a:rPr lang="cs-CZ" sz="2000" dirty="0"/>
              <a:t>(Aj = 56%) x (IVT = 32</a:t>
            </a:r>
            <a:r>
              <a:rPr lang="cs-CZ" sz="2000" dirty="0" smtClean="0"/>
              <a:t>%) </a:t>
            </a:r>
            <a:r>
              <a:rPr lang="cs-CZ" dirty="0" smtClean="0"/>
              <a:t>a umožňuje el. evidenci.</a:t>
            </a:r>
          </a:p>
          <a:p>
            <a:r>
              <a:rPr lang="cs-CZ" dirty="0" smtClean="0"/>
              <a:t>Limity pro </a:t>
            </a:r>
            <a:r>
              <a:rPr lang="cs-CZ" b="1" dirty="0" smtClean="0">
                <a:solidFill>
                  <a:srgbClr val="FF0000"/>
                </a:solidFill>
              </a:rPr>
              <a:t>Četnost hodnocení </a:t>
            </a:r>
            <a:r>
              <a:rPr lang="cs-CZ" dirty="0" smtClean="0"/>
              <a:t>omezují preferenci konkrétní formy hodnocení </a:t>
            </a:r>
            <a:r>
              <a:rPr lang="cs-CZ" sz="2000" dirty="0" smtClean="0"/>
              <a:t>(např. dílčích testů na úkor samostatné práce).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268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Proč principy, a nikoli nadiktovaná pravidla?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176"/>
            <a:ext cx="10515600" cy="504900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Ředitel školy v žádném případě nechce opomíjet jedinečnost každého vyučovaného předmětu ani individuální přístup učitelů k výuce.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Ředitel školy je ze zákona odpovědný za průběh klasifikace ve škole.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53206"/>
              </p:ext>
            </p:extLst>
          </p:nvPr>
        </p:nvGraphicFramePr>
        <p:xfrm>
          <a:off x="1283652" y="2180810"/>
          <a:ext cx="9624695" cy="3623732"/>
        </p:xfrm>
        <a:graphic>
          <a:graphicData uri="http://schemas.openxmlformats.org/drawingml/2006/table">
            <a:tbl>
              <a:tblPr firstRow="1" firstCol="1" bandRow="1"/>
              <a:tblGrid>
                <a:gridCol w="3207773">
                  <a:extLst>
                    <a:ext uri="{9D8B030D-6E8A-4147-A177-3AD203B41FA5}">
                      <a16:colId xmlns:a16="http://schemas.microsoft.com/office/drawing/2014/main" val="86529780"/>
                    </a:ext>
                  </a:extLst>
                </a:gridCol>
                <a:gridCol w="3208461">
                  <a:extLst>
                    <a:ext uri="{9D8B030D-6E8A-4147-A177-3AD203B41FA5}">
                      <a16:colId xmlns:a16="http://schemas.microsoft.com/office/drawing/2014/main" val="2209694697"/>
                    </a:ext>
                  </a:extLst>
                </a:gridCol>
                <a:gridCol w="3208461">
                  <a:extLst>
                    <a:ext uri="{9D8B030D-6E8A-4147-A177-3AD203B41FA5}">
                      <a16:colId xmlns:a16="http://schemas.microsoft.com/office/drawing/2014/main" val="603777833"/>
                    </a:ext>
                  </a:extLst>
                </a:gridCol>
              </a:tblGrid>
              <a:tr h="2269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Rozdělení kompetencí při tvorbě kritérií klasifikace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14325"/>
                  </a:ext>
                </a:extLst>
              </a:tr>
              <a:tr h="226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Vedení/ředitel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předmětová komise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025925"/>
                  </a:ext>
                </a:extLst>
              </a:tr>
              <a:tr h="2722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Stanovuje formy hodnocení </a:t>
                      </a: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vytváří jejich charakteristiku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Nastavuje rozpětí pro četnost hodnocení v jednotlivých formách závazných pro všechny PK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Nastavuje škálu převodu % na známky závaznou pro všechny PK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Formuluje Obecná ustanovení platná pro všechny PK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Stanovuje společná zadání hodnotících podkladů (v rámci stanovených forem), závazných pro daný předmět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Stanovuje četnost hodnocení v jednotlivých formách (v rámci centrálního nastavení), závaznou pro daný předmět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Stanovuje váhu jednotlivých forem hodnocení, závaznou pro daný předmět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Zařazuje do klasifikace společná zadání závazná pro PK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Zařazuje do klasifikace vlastní zadání, která jsou v souladu s charakteristikou obecných forem hodnocení 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Určuje konkrétní četnost hodnotících podkladů v jednotlivých formách v rámci parametrů stanovených PK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51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10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Co od zavedení jednotných principů klasifikace očekáváme?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…že budeme moci daleko přesněji hodnotit Váš průběh a výsledky vzdělávání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v souladu s požadavky současné doby.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… že Vy i Vaši rodiče budete lépe vědět, v čem jste dobří a v čem se zlepšit.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021" y="2499288"/>
            <a:ext cx="9165958" cy="269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83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391</Words>
  <Application>Microsoft Office PowerPoint</Application>
  <PresentationFormat>Širokoúhlá obrazovka</PresentationFormat>
  <Paragraphs>69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Jednotné principy klasifikace na GJKT</vt:lpstr>
      <vt:lpstr>  Proč byly zavedeny jednotné principy klasifikace?  </vt:lpstr>
      <vt:lpstr>Jak jednotné principy klasifikace vznikaly?</vt:lpstr>
      <vt:lpstr>V čem spočívají jednotné principy klasifikace?</vt:lpstr>
      <vt:lpstr>Proč principy, a nikoli nadiktovaná pravidla?</vt:lpstr>
      <vt:lpstr>Co od zavedení jednotných principů klasifikace očekáváme?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Jednotné principy klasifikace na GJKT</dc:title>
  <dc:creator>Robert  Novák</dc:creator>
  <cp:lastModifiedBy>Robert  Novák</cp:lastModifiedBy>
  <cp:revision>24</cp:revision>
  <dcterms:created xsi:type="dcterms:W3CDTF">2016-09-28T09:19:08Z</dcterms:created>
  <dcterms:modified xsi:type="dcterms:W3CDTF">2016-10-19T07:04:50Z</dcterms:modified>
</cp:coreProperties>
</file>