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4" r:id="rId6"/>
    <p:sldId id="261" r:id="rId7"/>
    <p:sldId id="260" r:id="rId8"/>
    <p:sldId id="265" r:id="rId9"/>
    <p:sldId id="266" r:id="rId10"/>
    <p:sldId id="269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55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0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05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758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056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455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852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1140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416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859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038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60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991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723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06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2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4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14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69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79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2447-21F0-4DA8-9C61-05E8D564B105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65314-5D5B-40E6-947B-27DFDF48F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2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E7D42-34B3-4388-A381-2F71061E8836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19.10.2016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167128-CFDB-47BE-9420-F5BBCD18D33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24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242047"/>
            <a:ext cx="9838765" cy="1237409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REFORMA EDUKAČNÍHO PROCESU NA GJKT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b="1" dirty="0" smtClean="0"/>
              <a:t>(KONCEPCE 2016 – 2022)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8189" y="1479456"/>
            <a:ext cx="10569388" cy="4719638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b="1" dirty="0"/>
              <a:t>ZÁKLADNÍ STRATEGICKÉ </a:t>
            </a:r>
            <a:r>
              <a:rPr lang="cs-CZ" b="1" dirty="0" smtClean="0"/>
              <a:t>TEZE – PROFILACE ŠKOLY</a:t>
            </a:r>
            <a:endParaRPr lang="cs-CZ" dirty="0" smtClean="0"/>
          </a:p>
          <a:p>
            <a:endParaRPr lang="cs-CZ" dirty="0"/>
          </a:p>
          <a:p>
            <a:pPr lvl="0"/>
            <a:r>
              <a:rPr lang="cs-CZ" sz="4200" b="1" dirty="0" smtClean="0">
                <a:solidFill>
                  <a:srgbClr val="FF0000"/>
                </a:solidFill>
              </a:rPr>
              <a:t>1. Upřednostňovat </a:t>
            </a:r>
            <a:r>
              <a:rPr lang="cs-CZ" sz="4200" b="1" dirty="0">
                <a:solidFill>
                  <a:srgbClr val="FF0000"/>
                </a:solidFill>
              </a:rPr>
              <a:t>v procesu edukace všeobecné vzdělání, opřené o kritický přístup před kvalifikací je přípravou na měnící se svět.</a:t>
            </a:r>
            <a:endParaRPr lang="cs-CZ" sz="4200" dirty="0">
              <a:solidFill>
                <a:srgbClr val="FF0000"/>
              </a:solidFill>
            </a:endParaRPr>
          </a:p>
          <a:p>
            <a:r>
              <a:rPr lang="cs-CZ" b="1" dirty="0"/>
              <a:t>Definováním alespoň minimálního standardu vzdělání v jednotlivých předmětech jasně vymezit hranice mezi všeobecným vzděláním a prohlubujícím vzděláním související s profilací žáka, s tím co musí umět žák, aby dosáhl určité (kvantifikovatelné) úrovně.</a:t>
            </a:r>
            <a:endParaRPr lang="cs-CZ" dirty="0"/>
          </a:p>
          <a:p>
            <a:r>
              <a:rPr lang="cs-CZ" dirty="0"/>
              <a:t> </a:t>
            </a:r>
          </a:p>
          <a:p>
            <a:pPr lvl="0"/>
            <a:r>
              <a:rPr lang="cs-CZ" sz="4200" b="1" dirty="0" smtClean="0">
                <a:solidFill>
                  <a:srgbClr val="FF0000"/>
                </a:solidFill>
              </a:rPr>
              <a:t>2. Smysl </a:t>
            </a:r>
            <a:r>
              <a:rPr lang="cs-CZ" sz="4200" b="1" dirty="0">
                <a:solidFill>
                  <a:srgbClr val="FF0000"/>
                </a:solidFill>
              </a:rPr>
              <a:t>má posilovat v žácích to, v čem je/chce být každý z nich dobrý, nikoli snažit se, aby všichni uměli co nejlépe všechno.</a:t>
            </a:r>
            <a:endParaRPr lang="cs-CZ" sz="4200" dirty="0">
              <a:solidFill>
                <a:srgbClr val="FF0000"/>
              </a:solidFill>
            </a:endParaRPr>
          </a:p>
          <a:p>
            <a:r>
              <a:rPr lang="cs-CZ" b="1" dirty="0"/>
              <a:t>Upravit učební plán školy tak, aby podporoval včasné zaměření žáka na profesní oblast, ve které se chce v budoucím životě realizovat (podpora vnitřní profilace žáků).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sz="4200" b="1" dirty="0" smtClean="0">
                <a:solidFill>
                  <a:srgbClr val="FF0000"/>
                </a:solidFill>
              </a:rPr>
              <a:t>3. Učení </a:t>
            </a:r>
            <a:r>
              <a:rPr lang="cs-CZ" sz="4200" b="1" dirty="0">
                <a:solidFill>
                  <a:srgbClr val="FF0000"/>
                </a:solidFill>
              </a:rPr>
              <a:t>se (</a:t>
            </a:r>
            <a:r>
              <a:rPr lang="cs-CZ" sz="4200" b="1" dirty="0" err="1">
                <a:solidFill>
                  <a:srgbClr val="FF0000"/>
                </a:solidFill>
              </a:rPr>
              <a:t>learning</a:t>
            </a:r>
            <a:r>
              <a:rPr lang="cs-CZ" sz="4200" b="1" dirty="0">
                <a:solidFill>
                  <a:srgbClr val="FF0000"/>
                </a:solidFill>
              </a:rPr>
              <a:t>) je autentické/individuální.</a:t>
            </a:r>
            <a:endParaRPr lang="cs-CZ" sz="4200" dirty="0">
              <a:solidFill>
                <a:srgbClr val="FF0000"/>
              </a:solidFill>
            </a:endParaRPr>
          </a:p>
          <a:p>
            <a:r>
              <a:rPr lang="cs-CZ" b="1" dirty="0"/>
              <a:t>Prostřednictvím podpory konstruktivního přístupu k edukaci směřovat žáky k větší odpovědnosti za své studijní výsledky. (Dosažení konstruktivního přístupu ve výuce v rozsahu 40% ze současných 30%).</a:t>
            </a:r>
            <a:endParaRPr lang="cs-CZ" dirty="0"/>
          </a:p>
          <a:p>
            <a:r>
              <a:rPr lang="cs-CZ" b="1" dirty="0"/>
              <a:t> </a:t>
            </a:r>
            <a:endParaRPr lang="cs-CZ" dirty="0"/>
          </a:p>
          <a:p>
            <a:pPr lvl="0"/>
            <a:r>
              <a:rPr lang="cs-CZ" sz="4200" b="1" dirty="0" smtClean="0">
                <a:solidFill>
                  <a:srgbClr val="FF0000"/>
                </a:solidFill>
              </a:rPr>
              <a:t>4. Učení </a:t>
            </a:r>
            <a:r>
              <a:rPr lang="cs-CZ" sz="4200" b="1" dirty="0">
                <a:solidFill>
                  <a:srgbClr val="FF0000"/>
                </a:solidFill>
              </a:rPr>
              <a:t>(</a:t>
            </a:r>
            <a:r>
              <a:rPr lang="cs-CZ" sz="4200" b="1" dirty="0" err="1">
                <a:solidFill>
                  <a:srgbClr val="FF0000"/>
                </a:solidFill>
              </a:rPr>
              <a:t>teaching</a:t>
            </a:r>
            <a:r>
              <a:rPr lang="cs-CZ" sz="4200" b="1" dirty="0">
                <a:solidFill>
                  <a:srgbClr val="FF0000"/>
                </a:solidFill>
              </a:rPr>
              <a:t>) je týmová práce.</a:t>
            </a:r>
            <a:endParaRPr lang="cs-CZ" sz="4200" dirty="0">
              <a:solidFill>
                <a:srgbClr val="FF0000"/>
              </a:solidFill>
            </a:endParaRPr>
          </a:p>
          <a:p>
            <a:r>
              <a:rPr lang="cs-CZ" b="1" dirty="0"/>
              <a:t>Vytvořit prostor pro průběžné sdílení a vytváření nástrojů podporujících konstruktivní edukační proces tak, aby mohly být předmětové komise nositelkami konkrétních akcí vedoucích k naplnění uvedeného přístupu k výuce.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292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605306"/>
            <a:ext cx="10545417" cy="6113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Čeho chceme dosáhnout?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Jak </a:t>
            </a:r>
            <a:r>
              <a:rPr lang="cs-CZ" b="1" dirty="0">
                <a:solidFill>
                  <a:srgbClr val="FF0000"/>
                </a:solidFill>
              </a:rPr>
              <a:t>budeme plánovat výuku?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5029534" y="1095911"/>
            <a:ext cx="1952625" cy="1085850"/>
            <a:chOff x="0" y="0"/>
            <a:chExt cx="1952625" cy="1085850"/>
          </a:xfrm>
        </p:grpSpPr>
        <p:sp>
          <p:nvSpPr>
            <p:cNvPr id="5" name="Textové pole 1"/>
            <p:cNvSpPr txBox="1"/>
            <p:nvPr/>
          </p:nvSpPr>
          <p:spPr>
            <a:xfrm>
              <a:off x="152399" y="276225"/>
              <a:ext cx="1800225" cy="68195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PROFIL ABSOLVENTA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„Náš výsledek“</a:t>
              </a:r>
            </a:p>
            <a:p>
              <a:pPr algn="ctr"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ál 5"/>
            <p:cNvSpPr/>
            <p:nvPr/>
          </p:nvSpPr>
          <p:spPr>
            <a:xfrm>
              <a:off x="0" y="0"/>
              <a:ext cx="1952625" cy="108585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4663156" y="4073746"/>
            <a:ext cx="2747359" cy="1177373"/>
            <a:chOff x="-99708" y="-2"/>
            <a:chExt cx="2152650" cy="1009650"/>
          </a:xfrm>
        </p:grpSpPr>
        <p:sp>
          <p:nvSpPr>
            <p:cNvPr id="8" name="Ovál 7"/>
            <p:cNvSpPr/>
            <p:nvPr/>
          </p:nvSpPr>
          <p:spPr>
            <a:xfrm>
              <a:off x="-99708" y="-2"/>
              <a:ext cx="2152650" cy="100965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Textové pole 14"/>
            <p:cNvSpPr txBox="1"/>
            <p:nvPr/>
          </p:nvSpPr>
          <p:spPr>
            <a:xfrm>
              <a:off x="146614" y="197538"/>
              <a:ext cx="1660004" cy="61456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400" b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PROFILACE ŠKOLY/VÝUKY</a:t>
              </a:r>
            </a:p>
            <a:p>
              <a:pPr algn="ctr">
                <a:spcAft>
                  <a:spcPts val="0"/>
                </a:spcAft>
              </a:pPr>
              <a:r>
                <a:rPr lang="cs-CZ" sz="1400" b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„</a:t>
              </a: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Naše pravidla a taktika“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5020008" y="2624965"/>
            <a:ext cx="1962150" cy="885825"/>
            <a:chOff x="0" y="0"/>
            <a:chExt cx="1962150" cy="885825"/>
          </a:xfrm>
        </p:grpSpPr>
        <p:sp>
          <p:nvSpPr>
            <p:cNvPr id="11" name="Ovál 10"/>
            <p:cNvSpPr/>
            <p:nvPr/>
          </p:nvSpPr>
          <p:spPr>
            <a:xfrm>
              <a:off x="0" y="0"/>
              <a:ext cx="1962150" cy="88582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Textové pole 9"/>
            <p:cNvSpPr txBox="1"/>
            <p:nvPr/>
          </p:nvSpPr>
          <p:spPr>
            <a:xfrm>
              <a:off x="314325" y="209550"/>
              <a:ext cx="1362075" cy="4762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UČEBNÍ PLÁN</a:t>
              </a:r>
            </a:p>
            <a:p>
              <a:pPr algn="ctr"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„Naše hřiště“</a:t>
              </a:r>
            </a:p>
            <a:p>
              <a:pPr>
                <a:spcAft>
                  <a:spcPts val="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spcAft>
                  <a:spcPts val="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3" name="Šipka nahoru 12"/>
          <p:cNvSpPr/>
          <p:nvPr/>
        </p:nvSpPr>
        <p:spPr>
          <a:xfrm>
            <a:off x="5828102" y="3568865"/>
            <a:ext cx="253943" cy="4293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 pole 3"/>
          <p:cNvSpPr txBox="1"/>
          <p:nvPr/>
        </p:nvSpPr>
        <p:spPr>
          <a:xfrm>
            <a:off x="657893" y="605306"/>
            <a:ext cx="2602141" cy="5048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AUTENTICKÉ UČENÍ (3)</a:t>
            </a:r>
            <a:endParaRPr lang="cs-CZ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4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rozumím</a:t>
            </a: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vybraným oblastem</a:t>
            </a: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16" name="Textové pole 2"/>
          <p:cNvSpPr txBox="1"/>
          <p:nvPr/>
        </p:nvSpPr>
        <p:spPr>
          <a:xfrm>
            <a:off x="9011478" y="605306"/>
            <a:ext cx="2162015" cy="4762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VŠEOBECNÉ VZDĚLÁNÍ (1)</a:t>
            </a:r>
            <a:endParaRPr lang="cs-CZ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„orientuji se ve světě“</a:t>
            </a:r>
          </a:p>
        </p:txBody>
      </p:sp>
      <p:sp>
        <p:nvSpPr>
          <p:cNvPr id="17" name="Textové pole 5"/>
          <p:cNvSpPr txBox="1"/>
          <p:nvPr/>
        </p:nvSpPr>
        <p:spPr>
          <a:xfrm>
            <a:off x="8411197" y="1383110"/>
            <a:ext cx="962025" cy="2952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Znalosti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Textové pole 7"/>
          <p:cNvSpPr txBox="1"/>
          <p:nvPr/>
        </p:nvSpPr>
        <p:spPr>
          <a:xfrm>
            <a:off x="10106025" y="1369858"/>
            <a:ext cx="1400174" cy="30852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Kritické myšlení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Textové pole 18"/>
          <p:cNvSpPr txBox="1"/>
          <p:nvPr/>
        </p:nvSpPr>
        <p:spPr>
          <a:xfrm>
            <a:off x="344557" y="1424523"/>
            <a:ext cx="1305259" cy="51029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PROFILACE (2)</a:t>
            </a:r>
            <a:endParaRPr lang="cs-CZ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„vím, co chci</a:t>
            </a: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Textové pole 19"/>
          <p:cNvSpPr txBox="1"/>
          <p:nvPr/>
        </p:nvSpPr>
        <p:spPr>
          <a:xfrm>
            <a:off x="2001079" y="1405473"/>
            <a:ext cx="1699574" cy="52934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Studijní dovednosti</a:t>
            </a:r>
          </a:p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„umím se učit“</a:t>
            </a:r>
          </a:p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Textové pole 21"/>
          <p:cNvSpPr txBox="1"/>
          <p:nvPr/>
        </p:nvSpPr>
        <p:spPr>
          <a:xfrm>
            <a:off x="1242168" y="2253395"/>
            <a:ext cx="1126516" cy="33150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cs-CZ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Porozumění</a:t>
            </a:r>
            <a:r>
              <a:rPr lang="cs-CZ" sz="14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23" name="Přímá spojnice se šipkou 22"/>
          <p:cNvCxnSpPr>
            <a:stCxn id="15" idx="3"/>
          </p:cNvCxnSpPr>
          <p:nvPr/>
        </p:nvCxnSpPr>
        <p:spPr>
          <a:xfrm>
            <a:off x="3260034" y="857719"/>
            <a:ext cx="1799316" cy="666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endCxn id="16" idx="1"/>
          </p:cNvCxnSpPr>
          <p:nvPr/>
        </p:nvCxnSpPr>
        <p:spPr>
          <a:xfrm flipV="1">
            <a:off x="6982158" y="843431"/>
            <a:ext cx="2029320" cy="680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2368683" y="1147872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1182613" y="1147872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2229535" y="1993471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1407900" y="1993470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10631413" y="1095911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9147170" y="1095911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 pole 16"/>
          <p:cNvSpPr txBox="1"/>
          <p:nvPr/>
        </p:nvSpPr>
        <p:spPr>
          <a:xfrm>
            <a:off x="57149" y="3408887"/>
            <a:ext cx="1562100" cy="75004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STANDARDY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očekávané výstupy pojmy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2" name="Textové pole 17"/>
          <p:cNvSpPr txBox="1"/>
          <p:nvPr/>
        </p:nvSpPr>
        <p:spPr>
          <a:xfrm>
            <a:off x="1633990" y="3410335"/>
            <a:ext cx="1457325" cy="7485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KONSTRUKTIVNÍ PŘÍSTUP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výuky 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5" name="Textové pole 29"/>
          <p:cNvSpPr txBox="1"/>
          <p:nvPr/>
        </p:nvSpPr>
        <p:spPr>
          <a:xfrm>
            <a:off x="3068164" y="3408885"/>
            <a:ext cx="1285875" cy="75004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PRŮBĚŽNÉ HODNOCENÍ 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zpětná vazba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6" name="Textové pole 21"/>
          <p:cNvSpPr txBox="1"/>
          <p:nvPr/>
        </p:nvSpPr>
        <p:spPr>
          <a:xfrm>
            <a:off x="9150506" y="1913715"/>
            <a:ext cx="1126516" cy="33150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Přehled</a:t>
            </a:r>
            <a:r>
              <a:rPr lang="cs-CZ" sz="14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9373222" y="1678385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10132285" y="1670145"/>
            <a:ext cx="0" cy="257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8" idx="1"/>
          </p:cNvCxnSpPr>
          <p:nvPr/>
        </p:nvCxnSpPr>
        <p:spPr>
          <a:xfrm flipH="1" flipV="1">
            <a:off x="4354040" y="3889898"/>
            <a:ext cx="711457" cy="356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Skupina 55"/>
          <p:cNvGrpSpPr/>
          <p:nvPr/>
        </p:nvGrpSpPr>
        <p:grpSpPr>
          <a:xfrm>
            <a:off x="4663157" y="5676542"/>
            <a:ext cx="2557126" cy="687497"/>
            <a:chOff x="0" y="0"/>
            <a:chExt cx="2409825" cy="638175"/>
          </a:xfrm>
        </p:grpSpPr>
        <p:sp>
          <p:nvSpPr>
            <p:cNvPr id="57" name="Zaoblený obdélník 56"/>
            <p:cNvSpPr/>
            <p:nvPr/>
          </p:nvSpPr>
          <p:spPr>
            <a:xfrm>
              <a:off x="0" y="0"/>
              <a:ext cx="2409825" cy="638175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8" name="Textové pole 25"/>
            <p:cNvSpPr txBox="1"/>
            <p:nvPr/>
          </p:nvSpPr>
          <p:spPr>
            <a:xfrm>
              <a:off x="192888" y="133350"/>
              <a:ext cx="2099945" cy="29514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4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PŘEDMĚTOVÉ KOMISE (4</a:t>
              </a:r>
              <a:r>
                <a:rPr lang="cs-CZ" sz="1400" b="1" dirty="0" smtClean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  <a:p>
              <a:pPr algn="ctr">
                <a:spcAft>
                  <a:spcPts val="0"/>
                </a:spcAft>
              </a:pPr>
              <a:r>
                <a:rPr lang="cs-CZ" sz="14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týmová práce</a:t>
              </a:r>
              <a:endParaRPr lang="cs-CZ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7877190" y="5758352"/>
            <a:ext cx="2790825" cy="523875"/>
            <a:chOff x="0" y="0"/>
            <a:chExt cx="2790825" cy="523875"/>
          </a:xfrm>
        </p:grpSpPr>
        <p:sp>
          <p:nvSpPr>
            <p:cNvPr id="61" name="Pětiúhelník 60"/>
            <p:cNvSpPr/>
            <p:nvPr/>
          </p:nvSpPr>
          <p:spPr>
            <a:xfrm>
              <a:off x="0" y="0"/>
              <a:ext cx="2790825" cy="523875"/>
            </a:xfrm>
            <a:prstGeom prst="homePlat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" name="Textové pole 38"/>
            <p:cNvSpPr txBox="1"/>
            <p:nvPr/>
          </p:nvSpPr>
          <p:spPr>
            <a:xfrm>
              <a:off x="95250" y="66675"/>
              <a:ext cx="2428875" cy="3905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JAK A KDY TO ZREALIZUJEME?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1861581" y="5712750"/>
            <a:ext cx="2085975" cy="542925"/>
            <a:chOff x="0" y="0"/>
            <a:chExt cx="2085975" cy="542925"/>
          </a:xfrm>
        </p:grpSpPr>
        <p:sp>
          <p:nvSpPr>
            <p:cNvPr id="64" name="Pětiúhelník 63"/>
            <p:cNvSpPr/>
            <p:nvPr/>
          </p:nvSpPr>
          <p:spPr>
            <a:xfrm>
              <a:off x="0" y="0"/>
              <a:ext cx="2085975" cy="542925"/>
            </a:xfrm>
            <a:prstGeom prst="homePlat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5" name="Textové pole 35"/>
            <p:cNvSpPr txBox="1"/>
            <p:nvPr/>
          </p:nvSpPr>
          <p:spPr>
            <a:xfrm>
              <a:off x="133350" y="123825"/>
              <a:ext cx="1638300" cy="3238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 POTŘEBUJEME?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Pravá složená závorka 24"/>
          <p:cNvSpPr/>
          <p:nvPr/>
        </p:nvSpPr>
        <p:spPr>
          <a:xfrm rot="16200000">
            <a:off x="1640690" y="1613993"/>
            <a:ext cx="636546" cy="28657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4354040" y="3256390"/>
            <a:ext cx="741040" cy="37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094" y="2269133"/>
            <a:ext cx="2351122" cy="292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1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1" grpId="0" animBg="1"/>
      <p:bldP spid="42" grpId="0" animBg="1"/>
      <p:bldP spid="45" grpId="0" animBg="1"/>
      <p:bldP spid="46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/>
          <a:lstStyle/>
          <a:p>
            <a:pPr algn="ctr"/>
            <a:r>
              <a:rPr lang="cs-CZ" b="1" dirty="0" smtClean="0"/>
              <a:t>REFORMA EDUKAČNÍHO PROCESU NA GJKT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Dílčí kroky:</a:t>
            </a:r>
          </a:p>
          <a:p>
            <a:r>
              <a:rPr lang="cs-CZ" dirty="0" smtClean="0"/>
              <a:t>Nový učební plán</a:t>
            </a:r>
          </a:p>
          <a:p>
            <a:r>
              <a:rPr lang="cs-CZ" dirty="0" smtClean="0"/>
              <a:t>Posílení konstruktivního přístupu ve výuce</a:t>
            </a:r>
          </a:p>
          <a:p>
            <a:r>
              <a:rPr lang="cs-CZ" dirty="0" smtClean="0"/>
              <a:t>Zavedení standardů do ŠVP</a:t>
            </a:r>
          </a:p>
          <a:p>
            <a:r>
              <a:rPr lang="cs-CZ" dirty="0" smtClean="0"/>
              <a:t>Nové principy hodnocení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08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9447" y="457200"/>
            <a:ext cx="6824749" cy="5960225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Legenda: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</a:rPr>
              <a:t>Všichni žáci budou mít ve stejném rozsahu předměty označené </a:t>
            </a:r>
            <a:r>
              <a:rPr lang="cs-CZ" sz="1400" b="1" dirty="0" smtClean="0">
                <a:solidFill>
                  <a:prstClr val="black"/>
                </a:solidFill>
              </a:rPr>
              <a:t>žlutě</a:t>
            </a:r>
            <a:r>
              <a:rPr lang="cs-CZ" sz="1400" dirty="0" smtClean="0">
                <a:solidFill>
                  <a:prstClr val="black"/>
                </a:solidFill>
              </a:rPr>
              <a:t>. Jedná </a:t>
            </a:r>
            <a:r>
              <a:rPr lang="cs-CZ" sz="1400" dirty="0">
                <a:solidFill>
                  <a:prstClr val="black"/>
                </a:solidFill>
              </a:rPr>
              <a:t>se: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prstClr val="black"/>
                </a:solidFill>
              </a:rPr>
              <a:t>o </a:t>
            </a:r>
            <a:r>
              <a:rPr lang="cs-CZ" sz="1400" dirty="0">
                <a:solidFill>
                  <a:prstClr val="black"/>
                </a:solidFill>
              </a:rPr>
              <a:t>předměty, ze kterých se bude skládat státní maturita nebo je jejich výuka je závazná </a:t>
            </a:r>
            <a:r>
              <a:rPr lang="cs-CZ" sz="1400" dirty="0" smtClean="0">
                <a:solidFill>
                  <a:prstClr val="black"/>
                </a:solidFill>
              </a:rPr>
              <a:t>po </a:t>
            </a:r>
            <a:r>
              <a:rPr lang="cs-CZ" sz="1400" dirty="0">
                <a:solidFill>
                  <a:prstClr val="black"/>
                </a:solidFill>
              </a:rPr>
              <a:t>celou dobu studia gymnázia (český jazyk, cizí jazyky, matematika, tělesná výchova</a:t>
            </a:r>
            <a:r>
              <a:rPr lang="cs-CZ" sz="1400" dirty="0" smtClean="0">
                <a:solidFill>
                  <a:prstClr val="black"/>
                </a:solidFill>
              </a:rPr>
              <a:t>)            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prstClr val="black"/>
                </a:solidFill>
              </a:rPr>
              <a:t>o </a:t>
            </a:r>
            <a:r>
              <a:rPr lang="cs-CZ" sz="1400" dirty="0">
                <a:solidFill>
                  <a:prstClr val="black"/>
                </a:solidFill>
              </a:rPr>
              <a:t>předměty, které umožní žákovi získat elementární všeobecný přehled v prvních dvou </a:t>
            </a:r>
            <a:r>
              <a:rPr lang="cs-CZ" sz="1400" dirty="0" smtClean="0">
                <a:solidFill>
                  <a:prstClr val="black"/>
                </a:solidFill>
              </a:rPr>
              <a:t>letech studia</a:t>
            </a:r>
            <a:r>
              <a:rPr lang="cs-CZ" sz="1400" dirty="0">
                <a:solidFill>
                  <a:prstClr val="black"/>
                </a:solidFill>
              </a:rPr>
              <a:t>. Předměty ZSV, Dějepis, Zeměpis, Biologie, Chemie, Fyzika budou </a:t>
            </a:r>
            <a:r>
              <a:rPr lang="cs-CZ" sz="1400" dirty="0" smtClean="0">
                <a:solidFill>
                  <a:prstClr val="black"/>
                </a:solidFill>
              </a:rPr>
              <a:t>probrány </a:t>
            </a:r>
            <a:r>
              <a:rPr lang="cs-CZ" sz="1400" dirty="0">
                <a:solidFill>
                  <a:prstClr val="black"/>
                </a:solidFill>
              </a:rPr>
              <a:t>v prvním a druhém ročníku v celém rozsahu učiva dle RVPG, ale pouze na elementární úrovni tak, aby žáci byli schopni základní orientace v daném oboru. Hodinová </a:t>
            </a:r>
            <a:r>
              <a:rPr lang="cs-CZ" sz="1400" dirty="0" smtClean="0">
                <a:solidFill>
                  <a:prstClr val="black"/>
                </a:solidFill>
              </a:rPr>
              <a:t>dotace </a:t>
            </a:r>
            <a:r>
              <a:rPr lang="cs-CZ" sz="1400" dirty="0">
                <a:solidFill>
                  <a:prstClr val="black"/>
                </a:solidFill>
              </a:rPr>
              <a:t>nepřesáhne 144 hodin a proto po absolvování uvedených předmětů v prvním a druhém ročníku nebude žák moci z uvedených předmětů maturovat</a:t>
            </a:r>
            <a:r>
              <a:rPr lang="cs-CZ" sz="14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prstClr val="black"/>
                </a:solidFill>
              </a:rPr>
              <a:t>Hodina IVT ve čtvrtém ročníku bude sloužit jednak k formálnímu zpracování školní práce a jednak k seznámení se s novinkami v oblasti rychle se rozvíjejících IT.</a:t>
            </a:r>
            <a:endParaRPr lang="cs-CZ" sz="14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4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</a:rPr>
              <a:t>Modře a zeleně označené předměty si budou žáci volit v rámci vnitřní diferenciace studia.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Do třetího a čtvrtého ročníku si budou volit buď blok společnost (Zeměpis, Dějepis, ZSV) nebo blok příroda (Biologie, Chemie, Fyzika), který bude dotován v každém ročníku čtyřmi, resp. třemi hodinami. Vybraná témata z RVPG budou ve třetím a čtvrtém ročníku probírána do podstatně větší hloubky, nebo opět v celém rozsahu RVPG, ale na vyšší úrovni. Po absolvování zvoleného bloku bude moci žák maturovat z předmětů, které blok obsahoval, neboť bude splněna podmínka minimální hodinové dotace daného předmětu. </a:t>
            </a:r>
            <a:r>
              <a:rPr lang="cs-CZ" sz="1400" dirty="0" smtClean="0">
                <a:solidFill>
                  <a:prstClr val="black"/>
                </a:solidFill>
              </a:rPr>
              <a:t>V blokových předmětech bude probíhat v menších skupinách (méně než 30  žáků) a s hodinovou dotací navýšenou o 2-3 hod. než v dřívějším učebním plánu. </a:t>
            </a:r>
            <a:endParaRPr lang="cs-CZ" sz="14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4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</a:rPr>
              <a:t>Volitelné doplňující předměty označené růžově umožní žákovi individualizovat jeho studijní cestu.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a) volbou jednoho volitelného předmětu z bloku, který nestuduje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b) posílením jazykových kompetencí (předměty v Aj, příprava na certifikáty, …)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c) podpořením kreativity a kulturního přehledu (</a:t>
            </a:r>
            <a:r>
              <a:rPr lang="cs-CZ" sz="1400" dirty="0" err="1">
                <a:solidFill>
                  <a:prstClr val="black"/>
                </a:solidFill>
              </a:rPr>
              <a:t>Hv</a:t>
            </a:r>
            <a:r>
              <a:rPr lang="cs-CZ" sz="1400" dirty="0">
                <a:solidFill>
                  <a:prstClr val="black"/>
                </a:solidFill>
              </a:rPr>
              <a:t>, </a:t>
            </a:r>
            <a:r>
              <a:rPr lang="cs-CZ" sz="1400" dirty="0" err="1">
                <a:solidFill>
                  <a:prstClr val="black"/>
                </a:solidFill>
              </a:rPr>
              <a:t>Vv</a:t>
            </a:r>
            <a:r>
              <a:rPr lang="cs-CZ" sz="1400" dirty="0">
                <a:solidFill>
                  <a:prstClr val="black"/>
                </a:solidFill>
              </a:rPr>
              <a:t>, tvůrčí psaní, žurnalistika, …).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d) prohloubením </a:t>
            </a:r>
            <a:r>
              <a:rPr lang="cs-CZ" sz="1400" dirty="0">
                <a:solidFill>
                  <a:prstClr val="black"/>
                </a:solidFill>
              </a:rPr>
              <a:t>matematického a logického myšlení (matematika, programování, </a:t>
            </a: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   deskriptivní </a:t>
            </a:r>
            <a:r>
              <a:rPr lang="cs-CZ" sz="1400" dirty="0">
                <a:solidFill>
                  <a:prstClr val="black"/>
                </a:solidFill>
              </a:rPr>
              <a:t>geometrie, …) 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95303" y="5164281"/>
            <a:ext cx="3566159" cy="338743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87" y="457200"/>
            <a:ext cx="4677765" cy="3639627"/>
          </a:xfrm>
          <a:prstGeom prst="rect">
            <a:avLst/>
          </a:prstGeom>
        </p:spPr>
      </p:pic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003937"/>
              </p:ext>
            </p:extLst>
          </p:nvPr>
        </p:nvGraphicFramePr>
        <p:xfrm>
          <a:off x="177386" y="4096827"/>
          <a:ext cx="4677765" cy="2449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66">
                  <a:extLst>
                    <a:ext uri="{9D8B030D-6E8A-4147-A177-3AD203B41FA5}">
                      <a16:colId xmlns:a16="http://schemas.microsoft.com/office/drawing/2014/main" val="1408921499"/>
                    </a:ext>
                  </a:extLst>
                </a:gridCol>
                <a:gridCol w="3192199">
                  <a:extLst>
                    <a:ext uri="{9D8B030D-6E8A-4147-A177-3AD203B41FA5}">
                      <a16:colId xmlns:a16="http://schemas.microsoft.com/office/drawing/2014/main" val="2611981284"/>
                    </a:ext>
                  </a:extLst>
                </a:gridCol>
              </a:tblGrid>
              <a:tr h="3640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Kdy</a:t>
                      </a:r>
                      <a:r>
                        <a:rPr lang="cs-CZ" baseline="0" dirty="0" smtClean="0"/>
                        <a:t> volím?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Co volím?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900900"/>
                  </a:ext>
                </a:extLst>
              </a:tr>
              <a:tr h="955395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Před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dirty="0" smtClean="0"/>
                        <a:t>nástupem </a:t>
                      </a:r>
                    </a:p>
                    <a:p>
                      <a:pPr algn="l"/>
                      <a:r>
                        <a:rPr lang="cs-CZ" sz="1400" dirty="0" smtClean="0"/>
                        <a:t>ke</a:t>
                      </a:r>
                      <a:r>
                        <a:rPr lang="cs-CZ" sz="1400" baseline="0" dirty="0" smtClean="0"/>
                        <a:t> studiu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druhý</a:t>
                      </a:r>
                      <a:r>
                        <a:rPr lang="cs-CZ" sz="1400" baseline="0" dirty="0" smtClean="0"/>
                        <a:t> c</a:t>
                      </a:r>
                      <a:r>
                        <a:rPr lang="cs-CZ" sz="1400" dirty="0" smtClean="0"/>
                        <a:t>izí jazyk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Hudební nebo výtvarnou</a:t>
                      </a:r>
                      <a:r>
                        <a:rPr lang="cs-CZ" sz="1400" baseline="0" dirty="0" smtClean="0"/>
                        <a:t> výchovu</a:t>
                      </a:r>
                      <a:endParaRPr lang="cs-CZ" sz="14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IVT a hudební</a:t>
                      </a:r>
                      <a:r>
                        <a:rPr lang="cs-CZ" sz="1400" baseline="0" dirty="0" smtClean="0"/>
                        <a:t> výchovu</a:t>
                      </a:r>
                      <a:r>
                        <a:rPr lang="cs-CZ" sz="1400" dirty="0" smtClean="0"/>
                        <a:t> v češtině nebo angličtině 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898886"/>
                  </a:ext>
                </a:extLst>
              </a:tr>
              <a:tr h="515703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Ve 2. ročníku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Blok</a:t>
                      </a:r>
                      <a:r>
                        <a:rPr lang="cs-CZ" sz="1400" baseline="0" dirty="0" smtClean="0"/>
                        <a:t> společnost nebo blok příroda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 smtClean="0"/>
                        <a:t>2 volitelné předměty 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555011"/>
                  </a:ext>
                </a:extLst>
              </a:tr>
              <a:tr h="610166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Ve 3.</a:t>
                      </a:r>
                      <a:r>
                        <a:rPr lang="cs-CZ" sz="1400" baseline="0" dirty="0" smtClean="0"/>
                        <a:t> a 4. ročníku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Maturitní předměty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/>
                        <a:t>VŠ</a:t>
                      </a:r>
                      <a:r>
                        <a:rPr lang="cs-CZ" sz="1400" baseline="0" dirty="0" smtClean="0"/>
                        <a:t> na kterou se chystám 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90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17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55302" cy="362663"/>
          </a:xfrm>
        </p:spPr>
        <p:txBody>
          <a:bodyPr>
            <a:normAutofit/>
          </a:bodyPr>
          <a:lstStyle/>
          <a:p>
            <a:r>
              <a:rPr lang="cs-CZ" sz="1400" b="1" i="1" dirty="0">
                <a:solidFill>
                  <a:srgbClr val="FF0000"/>
                </a:solidFill>
              </a:rPr>
              <a:t>Posílení konstruktivního přístupu ve výuce: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238750"/>
              </p:ext>
            </p:extLst>
          </p:nvPr>
        </p:nvGraphicFramePr>
        <p:xfrm>
          <a:off x="2980318" y="727788"/>
          <a:ext cx="6854148" cy="3657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2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</a:rPr>
                        <a:t>Instruktivní přístup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</a:rPr>
                        <a:t>Konstruktivní přístup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Učebnice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Pracovní list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Sdělování informací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Vyhledávání informací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Znalost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Dovednost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Téma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Cíl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Jedinec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Tým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Znalostní test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Cvičení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Simulace (hra)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Důraz na obsah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Důraz na formu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ICT nástroj prezentace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ICT nástroj komunikace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63250"/>
              </p:ext>
            </p:extLst>
          </p:nvPr>
        </p:nvGraphicFramePr>
        <p:xfrm>
          <a:off x="1530219" y="4535807"/>
          <a:ext cx="9797144" cy="18463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9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8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Představa </a:t>
                      </a: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Sboru na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GJKT o reálném a optimálním poměru instruktivního a konstruktivního přístupu</a:t>
                      </a:r>
                      <a:endParaRPr lang="cs-CZ" sz="16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rgbClr val="0070C0"/>
                          </a:solidFill>
                          <a:effectLst/>
                        </a:rPr>
                        <a:t>Instruktivní přístup</a:t>
                      </a:r>
                      <a:endParaRPr lang="cs-CZ" sz="24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Konstruktivní přístup</a:t>
                      </a:r>
                      <a:endParaRPr kumimoji="0" lang="cs-CZ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62876"/>
                  </a:ext>
                </a:extLst>
              </a:tr>
              <a:tr h="3603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cs-CZ" sz="2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cs-CZ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70089"/>
                  </a:ext>
                </a:extLst>
              </a:tr>
              <a:tr h="23168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Optimální poměr: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35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9709" y="365125"/>
            <a:ext cx="8977746" cy="341457"/>
          </a:xfrm>
        </p:spPr>
        <p:txBody>
          <a:bodyPr>
            <a:noAutofit/>
          </a:bodyPr>
          <a:lstStyle/>
          <a:p>
            <a:r>
              <a:rPr lang="cs-CZ" sz="1400" b="1" i="1" dirty="0">
                <a:solidFill>
                  <a:srgbClr val="FF0000"/>
                </a:solidFill>
              </a:rPr>
              <a:t>Posílení </a:t>
            </a:r>
            <a:r>
              <a:rPr lang="cs-CZ" sz="1400" b="1" i="1" dirty="0" smtClean="0">
                <a:solidFill>
                  <a:srgbClr val="FF0000"/>
                </a:solidFill>
              </a:rPr>
              <a:t>konstruktivního </a:t>
            </a:r>
            <a:r>
              <a:rPr lang="cs-CZ" sz="1400" b="1" i="1" dirty="0">
                <a:solidFill>
                  <a:srgbClr val="FF0000"/>
                </a:solidFill>
              </a:rPr>
              <a:t>přístupu ve </a:t>
            </a:r>
            <a:r>
              <a:rPr lang="cs-CZ" sz="1400" b="1" i="1" dirty="0" smtClean="0">
                <a:solidFill>
                  <a:srgbClr val="FF0000"/>
                </a:solidFill>
              </a:rPr>
              <a:t>výuce - PŘÍKLAD:</a:t>
            </a:r>
            <a:r>
              <a:rPr lang="cs-CZ" sz="1400" b="1" dirty="0">
                <a:solidFill>
                  <a:srgbClr val="FF0000"/>
                </a:solidFill>
              </a:rPr>
              <a:t/>
            </a:r>
            <a:br>
              <a:rPr lang="cs-CZ" sz="1400" b="1" dirty="0">
                <a:solidFill>
                  <a:srgbClr val="FF0000"/>
                </a:solidFill>
              </a:rPr>
            </a:br>
            <a:endParaRPr lang="cs-CZ" sz="1400" b="1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865" y="814007"/>
            <a:ext cx="8742114" cy="549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62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251662" cy="283268"/>
          </a:xfrm>
        </p:spPr>
        <p:txBody>
          <a:bodyPr>
            <a:normAutofit fontScale="90000"/>
          </a:bodyPr>
          <a:lstStyle/>
          <a:p>
            <a:r>
              <a:rPr lang="cs-CZ" sz="1600" b="1" i="1" dirty="0" smtClean="0">
                <a:solidFill>
                  <a:srgbClr val="FF0000"/>
                </a:solidFill>
              </a:rPr>
              <a:t>Standardy: studijní dovednosti </a:t>
            </a:r>
            <a:r>
              <a:rPr lang="cs-CZ" sz="1600" b="1" i="1" dirty="0" smtClean="0">
                <a:solidFill>
                  <a:srgbClr val="FF0000"/>
                </a:solidFill>
              </a:rPr>
              <a:t>– PŘEHLED:</a:t>
            </a:r>
            <a:endParaRPr lang="cs-CZ" sz="16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01041"/>
              </p:ext>
            </p:extLst>
          </p:nvPr>
        </p:nvGraphicFramePr>
        <p:xfrm>
          <a:off x="2011679" y="714894"/>
          <a:ext cx="8627746" cy="4488137"/>
        </p:xfrm>
        <a:graphic>
          <a:graphicData uri="http://schemas.openxmlformats.org/drawingml/2006/table">
            <a:tbl>
              <a:tblPr firstRow="1" firstCol="1" bandRow="1"/>
              <a:tblGrid>
                <a:gridCol w="1060801">
                  <a:extLst>
                    <a:ext uri="{9D8B030D-6E8A-4147-A177-3AD203B41FA5}">
                      <a16:colId xmlns:a16="http://schemas.microsoft.com/office/drawing/2014/main" val="767403256"/>
                    </a:ext>
                  </a:extLst>
                </a:gridCol>
                <a:gridCol w="1345741">
                  <a:extLst>
                    <a:ext uri="{9D8B030D-6E8A-4147-A177-3AD203B41FA5}">
                      <a16:colId xmlns:a16="http://schemas.microsoft.com/office/drawing/2014/main" val="828851742"/>
                    </a:ext>
                  </a:extLst>
                </a:gridCol>
                <a:gridCol w="2296904">
                  <a:extLst>
                    <a:ext uri="{9D8B030D-6E8A-4147-A177-3AD203B41FA5}">
                      <a16:colId xmlns:a16="http://schemas.microsoft.com/office/drawing/2014/main" val="401025904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98675674"/>
                    </a:ext>
                  </a:extLst>
                </a:gridCol>
              </a:tblGrid>
              <a:tr h="361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studijní dovednost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ročník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návod - postup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15116"/>
                  </a:ext>
                </a:extLst>
              </a:tr>
              <a:tr h="27945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Ústní prezentace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ČJL (seznámení s pravidly)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ústní </a:t>
                      </a: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837715"/>
                  </a:ext>
                </a:extLst>
              </a:tr>
              <a:tr h="2860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4.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všechny předměty alespoň 1x 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17848"/>
                  </a:ext>
                </a:extLst>
              </a:tr>
              <a:tr h="27945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textu (čtenářská gramotnost)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všechny předměty alespoň 1x 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Myšlenková mapa</a:t>
                      </a:r>
                      <a:r>
                        <a:rPr lang="cs-CZ" sz="1200" i="1" dirty="0">
                          <a:solidFill>
                            <a:srgbClr val="5B9BD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i="1" u="sng" dirty="0" smtClean="0">
                        <a:solidFill>
                          <a:srgbClr val="0563C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INSERT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ZDP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(základní výpisky-důležité-poznámky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397893"/>
                  </a:ext>
                </a:extLst>
              </a:tr>
              <a:tr h="2794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všechny předměty alespoň 1x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515436"/>
                  </a:ext>
                </a:extLst>
              </a:tr>
              <a:tr h="2615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4.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běžná</a:t>
                      </a:r>
                      <a:r>
                        <a:rPr lang="cs-CZ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aplikace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79983"/>
                  </a:ext>
                </a:extLst>
              </a:tr>
              <a:tr h="55890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Argumentační esej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ČJL (seznámení s pravidly), 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ostatní předměty práce s T- grafem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T-graf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argumentační esej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901450"/>
                  </a:ext>
                </a:extLst>
              </a:tr>
              <a:tr h="2794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všechny předměty práce s T-grafem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942056"/>
                  </a:ext>
                </a:extLst>
              </a:tr>
              <a:tr h="2794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4.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všechny předměty alespoň 1x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111480"/>
                  </a:ext>
                </a:extLst>
              </a:tr>
              <a:tr h="27945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Odborná práce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ČJL + IVT (seznámení s pravidly)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části odborné práce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Formulace </a:t>
                      </a: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hypotézy a výběr ověřovacích nástrojů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Zpracování školní odborné </a:t>
                      </a:r>
                      <a:r>
                        <a:rPr lang="cs-CZ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556650"/>
                  </a:ext>
                </a:extLst>
              </a:tr>
              <a:tr h="4191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ZSV (nácvik formulace hypotézy a výběru ověřovacích nástrojů)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667256"/>
                  </a:ext>
                </a:extLst>
              </a:tr>
              <a:tr h="176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každý student během 3. a 4. ročníku vytvoří 1 práci ve vybraném </a:t>
                      </a: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předmětu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464697"/>
                  </a:ext>
                </a:extLst>
              </a:tr>
              <a:tr h="6986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6" marR="43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3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70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77742" cy="274955"/>
          </a:xfrm>
        </p:spPr>
        <p:txBody>
          <a:bodyPr>
            <a:normAutofit fontScale="90000"/>
          </a:bodyPr>
          <a:lstStyle/>
          <a:p>
            <a:r>
              <a:rPr lang="cs-CZ" sz="1600" b="1" i="1" dirty="0">
                <a:solidFill>
                  <a:srgbClr val="FF0000"/>
                </a:solidFill>
              </a:rPr>
              <a:t>Standardy: </a:t>
            </a:r>
            <a:r>
              <a:rPr lang="cs-CZ" sz="1600" b="1" i="1" dirty="0" smtClean="0">
                <a:solidFill>
                  <a:srgbClr val="FF0000"/>
                </a:solidFill>
              </a:rPr>
              <a:t>obsahové standardy s vyjádřením minimálních požadavků – PŘÍKLAD:</a:t>
            </a:r>
            <a:endParaRPr lang="cs-CZ" sz="16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52680"/>
              </p:ext>
            </p:extLst>
          </p:nvPr>
        </p:nvGraphicFramePr>
        <p:xfrm>
          <a:off x="1823950" y="634175"/>
          <a:ext cx="9107285" cy="5934434"/>
        </p:xfrm>
        <a:graphic>
          <a:graphicData uri="http://schemas.openxmlformats.org/drawingml/2006/table">
            <a:tbl>
              <a:tblPr/>
              <a:tblGrid>
                <a:gridCol w="1891615">
                  <a:extLst>
                    <a:ext uri="{9D8B030D-6E8A-4147-A177-3AD203B41FA5}">
                      <a16:colId xmlns:a16="http://schemas.microsoft.com/office/drawing/2014/main" val="2717733887"/>
                    </a:ext>
                  </a:extLst>
                </a:gridCol>
                <a:gridCol w="7215670">
                  <a:extLst>
                    <a:ext uri="{9D8B030D-6E8A-4147-A177-3AD203B41FA5}">
                      <a16:colId xmlns:a16="http://schemas.microsoft.com/office/drawing/2014/main" val="253115238"/>
                    </a:ext>
                  </a:extLst>
                </a:gridCol>
              </a:tblGrid>
              <a:tr h="25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Vzdělávací</a:t>
                      </a:r>
                      <a:r>
                        <a:rPr lang="cs-CZ" sz="11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obor</a:t>
                      </a: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ZSV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Ročník: II.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209" marR="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762188"/>
                  </a:ext>
                </a:extLst>
              </a:tr>
              <a:tr h="267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Tematický okruh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Úvod do filosofie</a:t>
                      </a:r>
                      <a:endParaRPr lang="cs-CZ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10317"/>
                  </a:ext>
                </a:extLst>
              </a:tr>
              <a:tr h="267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Časové zařazení do výuky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březen (2 vyučovací hodiny)</a:t>
                      </a:r>
                      <a:endParaRPr lang="cs-CZ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775756"/>
                  </a:ext>
                </a:extLst>
              </a:tr>
              <a:tr h="427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Pojmy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2Ec837Arial"/>
                        </a:rPr>
                        <a:t>reflexe světa </a:t>
                      </a:r>
                      <a:r>
                        <a:rPr lang="cs-CZ" sz="1100">
                          <a:effectLst/>
                          <a:latin typeface="Calibri" panose="020F0502020204030204" pitchFamily="34" charset="0"/>
                          <a:cs typeface="2Ec837Arial"/>
                        </a:rPr>
                        <a:t>(umění, náboženství, </a:t>
                      </a: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2Ec837Arial"/>
                        </a:rPr>
                        <a:t>věda</a:t>
                      </a:r>
                      <a:r>
                        <a:rPr lang="cs-CZ" sz="1100">
                          <a:effectLst/>
                          <a:latin typeface="Calibri" panose="020F0502020204030204" pitchFamily="34" charset="0"/>
                          <a:cs typeface="2Ec837Arial"/>
                        </a:rPr>
                        <a:t>, ideologie, </a:t>
                      </a: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2Ec837Arial"/>
                        </a:rPr>
                        <a:t>filosofie</a:t>
                      </a:r>
                      <a:r>
                        <a:rPr lang="cs-CZ" sz="1100">
                          <a:effectLst/>
                          <a:latin typeface="Calibri" panose="020F0502020204030204" pitchFamily="34" charset="0"/>
                          <a:cs typeface="2Ec837Arial"/>
                        </a:rPr>
                        <a:t>), filosofické disciplíny (</a:t>
                      </a: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2Ec837Arial"/>
                        </a:rPr>
                        <a:t>ontologie, gnoseologie</a:t>
                      </a:r>
                      <a:r>
                        <a:rPr lang="cs-CZ" sz="1100">
                          <a:effectLst/>
                          <a:latin typeface="Calibri" panose="020F0502020204030204" pitchFamily="34" charset="0"/>
                          <a:cs typeface="2Ec837Arial"/>
                        </a:rPr>
                        <a:t>, </a:t>
                      </a: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2Ec837Arial"/>
                        </a:rPr>
                        <a:t>etika</a:t>
                      </a:r>
                      <a:r>
                        <a:rPr lang="cs-CZ" sz="1100">
                          <a:effectLst/>
                          <a:latin typeface="Calibri" panose="020F0502020204030204" pitchFamily="34" charset="0"/>
                          <a:cs typeface="2Ec837Arial"/>
                        </a:rPr>
                        <a:t>, filosofická antropologie, estetika), mýtus, logos, bytí, jsoucno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377247"/>
                  </a:ext>
                </a:extLst>
              </a:tr>
              <a:tr h="991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Očekávané výstupy RVP G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objasní podstatu filozofického tázání, porovná východiska filozofie, mýtu, náboženství, vědy a umění k uchopení skutečnosti a člověka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eticky a věcně správně argumentuje v dialogu a diskusi, uvážlivě a kriticky přistupuje k argumentům druhých lidí, rozpozná nekorektní argumentaci a manipulativní strategie v mezilidské komunikaci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zhodnotí význam vědeckého poznání, techniky a nových technologií pro praktický život i možná rizika jejich zneužití</a:t>
                      </a: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876026"/>
                  </a:ext>
                </a:extLst>
              </a:tr>
              <a:tr h="267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Učivo RVP G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podstata filozofie – základní filozofické otázky, vztah filozofie k mýtu, náboženství, vědě a umění</a:t>
                      </a: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378749"/>
                  </a:ext>
                </a:extLst>
              </a:tr>
              <a:tr h="2506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Rozpracované očekávané výstupy (</a:t>
                      </a:r>
                      <a:r>
                        <a:rPr lang="cs-CZ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Bloom</a:t>
                      </a: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A) znalost</a:t>
                      </a: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B) porozumění</a:t>
                      </a: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C) aplikace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D) analýza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0000FF"/>
                          </a:highlight>
                          <a:latin typeface="Calibri" panose="020F0502020204030204" pitchFamily="34" charset="0"/>
                        </a:rPr>
                        <a:t>E) syntéza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F) hodnocení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optimální standard pro základní </a:t>
                      </a:r>
                      <a:r>
                        <a:rPr lang="cs-CZ" sz="1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úroveň</a:t>
                      </a:r>
                      <a:r>
                        <a:rPr lang="cs-CZ" sz="11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(červeně </a:t>
                      </a: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minimální standard)</a:t>
                      </a: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A) znalost: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definuje základní filosofické pojmy – viz výše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B) porozumění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vysvětlí, čím se zabývají jednotlivé filosofické disciplíny (je schopen formulovat jejich základní otázky)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objasní důvody vzniku evropské filosofie v daném čase a prostoru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C) aplikace</a:t>
                      </a: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cs-CZ" sz="110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D) analýza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na základě příkladů vymezí vztah mezi mýtem a logem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na konkrétních příkladech demonstruje rozdíly mezi základními reflexemi světa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 specifikuje, v čem je filosofické tázání jedinečné (stanoví vztah mezi filosofií a vědou</a:t>
                      </a: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b="1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D) analýza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identifikuje konkrétní prvky mýtu ve vybrané zadané textové ukázce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F) hodnocení</a:t>
                      </a:r>
                      <a:r>
                        <a:rPr lang="cs-CZ" sz="1100" baseline="300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uvede přednosti a slabiny filosofického tázání, dokáže zaujmout vlastní postoj vůči různým reflexím světa</a:t>
                      </a: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28514"/>
                  </a:ext>
                </a:extLst>
              </a:tr>
              <a:tr h="254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 b="1">
                          <a:effectLst/>
                          <a:latin typeface="Calibri" panose="020F0502020204030204" pitchFamily="34" charset="0"/>
                        </a:rPr>
                        <a:t>Studijní dovednost: 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 * argumentační esej (trénování schopnosti vymezit rozdílné názorové a interpretační pozice)</a:t>
                      </a:r>
                    </a:p>
                  </a:txBody>
                  <a:tcPr marL="4209" marR="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234754"/>
                  </a:ext>
                </a:extLst>
              </a:tr>
              <a:tr h="600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Poznámky</a:t>
                      </a:r>
                      <a:endParaRPr lang="cs-CZ" sz="1100" b="1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(materiály </a:t>
                      </a: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 dispozici)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DUM ZSV_IV_30_úvod do filosofie (výčet pojmů)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komparativní tabulka mýtus vs. logos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textové ukázky „Reflexe světa“</a:t>
                      </a:r>
                    </a:p>
                  </a:txBody>
                  <a:tcPr marL="48402" marR="48402" marT="42089" marB="420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613078"/>
                  </a:ext>
                </a:extLst>
              </a:tr>
            </a:tbl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890308" y="20087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V čem spočívají jednotné principy klasifikace?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Hodnotí se v %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smtClean="0"/>
              <a:t>neboť klasické známky (1 – 5) nedostatečně rozlišují dosaženou úroveň </a:t>
            </a:r>
            <a:r>
              <a:rPr lang="cs-CZ" sz="2000" dirty="0" smtClean="0"/>
              <a:t>(55% - 75% = 3, ale rozhodně nikoli stejná úroveň).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Stanovené formy </a:t>
            </a:r>
            <a:r>
              <a:rPr lang="cs-CZ" dirty="0" smtClean="0"/>
              <a:t>rozlišují nejen znalosti </a:t>
            </a:r>
            <a:r>
              <a:rPr lang="cs-CZ" sz="2000" dirty="0" smtClean="0"/>
              <a:t>(shrnující test, písemný test), </a:t>
            </a:r>
            <a:r>
              <a:rPr lang="cs-CZ" dirty="0" smtClean="0"/>
              <a:t>ale i dovednosti</a:t>
            </a:r>
            <a:r>
              <a:rPr lang="cs-CZ" sz="2000" dirty="0" smtClean="0"/>
              <a:t> (domácí příprava, samostatná práce, práce v hodině) </a:t>
            </a:r>
            <a:r>
              <a:rPr lang="cs-CZ" dirty="0" smtClean="0"/>
              <a:t>a postoj ke studiu </a:t>
            </a:r>
            <a:r>
              <a:rPr lang="cs-CZ" sz="2000" dirty="0" smtClean="0"/>
              <a:t>(aktivita).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Váhy dílčích hodnocení </a:t>
            </a:r>
            <a:r>
              <a:rPr lang="cs-CZ" dirty="0" smtClean="0"/>
              <a:t>umožňují rozlišit jejich odlišnou náročnost.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Jednotná převodní škála </a:t>
            </a:r>
            <a:r>
              <a:rPr lang="cs-CZ" dirty="0" smtClean="0"/>
              <a:t>% na známky zpřehledňuje dosaženou. úroveň </a:t>
            </a:r>
            <a:r>
              <a:rPr lang="cs-CZ" sz="2000" dirty="0" smtClean="0"/>
              <a:t>(dříve hranice 5: </a:t>
            </a:r>
            <a:r>
              <a:rPr lang="cs-CZ" sz="2000" dirty="0"/>
              <a:t>(Aj = 56%) x (IVT = 32</a:t>
            </a:r>
            <a:r>
              <a:rPr lang="cs-CZ" sz="2000" dirty="0" smtClean="0"/>
              <a:t>%) </a:t>
            </a:r>
            <a:r>
              <a:rPr lang="cs-CZ" dirty="0" smtClean="0"/>
              <a:t>a umožňuje el. evidenci.</a:t>
            </a:r>
          </a:p>
          <a:p>
            <a:r>
              <a:rPr lang="cs-CZ" dirty="0" smtClean="0"/>
              <a:t>Limity pro </a:t>
            </a:r>
            <a:r>
              <a:rPr lang="cs-CZ" b="1" dirty="0" smtClean="0">
                <a:solidFill>
                  <a:srgbClr val="FF0000"/>
                </a:solidFill>
              </a:rPr>
              <a:t>Četnost hodnocení </a:t>
            </a:r>
            <a:r>
              <a:rPr lang="cs-CZ" dirty="0" smtClean="0"/>
              <a:t>omezují preferenci konkrétní formy hodnocení </a:t>
            </a:r>
            <a:r>
              <a:rPr lang="cs-CZ" sz="2000" dirty="0" smtClean="0"/>
              <a:t>(např. dílčích testů na úkor samostatné práce).</a:t>
            </a:r>
          </a:p>
          <a:p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2589" y="365125"/>
            <a:ext cx="3399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i="1" dirty="0" smtClean="0">
                <a:solidFill>
                  <a:srgbClr val="FF0000"/>
                </a:solidFill>
                <a:latin typeface="+mj-lt"/>
              </a:rPr>
              <a:t>Sjednocení principů klasifikace:</a:t>
            </a:r>
            <a:endParaRPr lang="cs-CZ" sz="14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72898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833</Words>
  <Application>Microsoft Office PowerPoint</Application>
  <PresentationFormat>Širokoúhlá obrazovka</PresentationFormat>
  <Paragraphs>229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2Ec837Arial</vt:lpstr>
      <vt:lpstr>Arial</vt:lpstr>
      <vt:lpstr>Calibri</vt:lpstr>
      <vt:lpstr>Calibri Light</vt:lpstr>
      <vt:lpstr>Symbol</vt:lpstr>
      <vt:lpstr>Times New Roman</vt:lpstr>
      <vt:lpstr>Motiv Office</vt:lpstr>
      <vt:lpstr>1_Motiv Office</vt:lpstr>
      <vt:lpstr>REFORMA EDUKAČNÍHO PROCESU NA GJKT (KONCEPCE 2016 – 2022)</vt:lpstr>
      <vt:lpstr>Prezentace aplikace PowerPoint</vt:lpstr>
      <vt:lpstr>REFORMA EDUKAČNÍHO PROCESU NA GJKT</vt:lpstr>
      <vt:lpstr>Prezentace aplikace PowerPoint</vt:lpstr>
      <vt:lpstr>Posílení konstruktivního přístupu ve výuce:</vt:lpstr>
      <vt:lpstr>Posílení konstruktivního přístupu ve výuce - PŘÍKLAD: </vt:lpstr>
      <vt:lpstr>Standardy: studijní dovednosti – PŘEHLED:</vt:lpstr>
      <vt:lpstr>Standardy: obsahové standardy s vyjádřením minimálních požadavků – PŘÍKLAD:</vt:lpstr>
      <vt:lpstr>V čem spočívají jednotné principy klasifikace?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Robert  Novák</dc:creator>
  <cp:lastModifiedBy>Robert  Novák</cp:lastModifiedBy>
  <cp:revision>47</cp:revision>
  <cp:lastPrinted>2016-08-17T14:35:07Z</cp:lastPrinted>
  <dcterms:created xsi:type="dcterms:W3CDTF">2016-02-23T18:23:16Z</dcterms:created>
  <dcterms:modified xsi:type="dcterms:W3CDTF">2016-10-19T07:00:35Z</dcterms:modified>
</cp:coreProperties>
</file>