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Volba</a:t>
            </a:r>
            <a:r>
              <a:rPr lang="cs-CZ" baseline="0"/>
              <a:t> statistiky nerozhodnými studenty</a:t>
            </a:r>
            <a:endParaRPr lang="cs-CZ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72-4A82-A0AA-71FDDC2FF8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81073839"/>
        <c:axId val="978320639"/>
      </c:barChart>
      <c:catAx>
        <c:axId val="981073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78320639"/>
        <c:crosses val="autoZero"/>
        <c:auto val="1"/>
        <c:lblAlgn val="ctr"/>
        <c:lblOffset val="100"/>
        <c:noMultiLvlLbl val="0"/>
      </c:catAx>
      <c:valAx>
        <c:axId val="978320639"/>
        <c:scaling>
          <c:orientation val="minMax"/>
          <c:min val="3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Podíl</a:t>
                </a:r>
                <a:r>
                  <a:rPr lang="cs-CZ" baseline="0"/>
                  <a:t> studentů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810738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0A6-7BB7-4A96-9BB3-AA9649B4BB26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8883-7B05-442B-A035-FEBB7C0CE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501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0A6-7BB7-4A96-9BB3-AA9649B4BB26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8883-7B05-442B-A035-FEBB7C0CE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598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0A6-7BB7-4A96-9BB3-AA9649B4BB26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8883-7B05-442B-A035-FEBB7C0CE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35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0A6-7BB7-4A96-9BB3-AA9649B4BB26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8883-7B05-442B-A035-FEBB7C0CE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2592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0A6-7BB7-4A96-9BB3-AA9649B4BB26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8883-7B05-442B-A035-FEBB7C0CE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78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0A6-7BB7-4A96-9BB3-AA9649B4BB26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8883-7B05-442B-A035-FEBB7C0CE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350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0A6-7BB7-4A96-9BB3-AA9649B4BB26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8883-7B05-442B-A035-FEBB7C0CE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204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0A6-7BB7-4A96-9BB3-AA9649B4BB26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8883-7B05-442B-A035-FEBB7C0CE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822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0A6-7BB7-4A96-9BB3-AA9649B4BB26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8883-7B05-442B-A035-FEBB7C0CE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543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0A6-7BB7-4A96-9BB3-AA9649B4BB26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8883-7B05-442B-A035-FEBB7C0CE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07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BD0A6-7BB7-4A96-9BB3-AA9649B4BB26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18883-7B05-442B-A035-FEBB7C0CE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66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BD0A6-7BB7-4A96-9BB3-AA9649B4BB26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18883-7B05-442B-A035-FEBB7C0CE2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99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0E1A70-C266-44C0-B614-09E10D7599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latin typeface="Century" panose="02040604050505020304" pitchFamily="18" charset="0"/>
              </a:rPr>
              <a:t>STATISTIKA</a:t>
            </a:r>
          </a:p>
        </p:txBody>
      </p:sp>
    </p:spTree>
    <p:extLst>
      <p:ext uri="{BB962C8B-B14F-4D97-AF65-F5344CB8AC3E}">
        <p14:creationId xmlns:p14="http://schemas.microsoft.com/office/powerpoint/2010/main" val="3854798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0663E8-CEA5-4154-9A1C-5FCCD2AA1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800" b="1" dirty="0">
                <a:latin typeface="Century" panose="02040604050505020304" pitchFamily="18" charset="0"/>
              </a:rPr>
              <a:t>PROČ SI VYBRAT STATISTIKU?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D2C487-0273-46F6-833B-06ED4531E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>
                <a:latin typeface="Century" panose="02040604050505020304" pitchFamily="18" charset="0"/>
              </a:rPr>
              <a:t> </a:t>
            </a:r>
            <a:r>
              <a:rPr lang="cs-CZ" b="1" dirty="0">
                <a:latin typeface="Century" panose="02040604050505020304" pitchFamily="18" charset="0"/>
              </a:rPr>
              <a:t>Naučíte se poznat spolehlivý výzkum.</a:t>
            </a:r>
          </a:p>
          <a:p>
            <a:pPr lvl="1" algn="just"/>
            <a:r>
              <a:rPr lang="cs-CZ" dirty="0">
                <a:latin typeface="Century" panose="02040604050505020304" pitchFamily="18" charset="0"/>
              </a:rPr>
              <a:t>Z médií se na nás valí spousta informací založených na různých statistických průzkumech a výzkumech. Tyto výzkumy mají na lidi silné účinky. Pokud jsou nekvalitní, mohou lidi zmanipulovat k pochybnému jednání. Díky statistice se naučíte poznat kvalitní výzkum a brát výsledky výzkumů s rezervou a </a:t>
            </a:r>
            <a:br>
              <a:rPr lang="cs-CZ" dirty="0">
                <a:latin typeface="Century" panose="02040604050505020304" pitchFamily="18" charset="0"/>
              </a:rPr>
            </a:br>
            <a:r>
              <a:rPr lang="cs-CZ" dirty="0">
                <a:latin typeface="Century" panose="02040604050505020304" pitchFamily="18" charset="0"/>
              </a:rPr>
              <a:t>z nadhledu.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>
                <a:latin typeface="Century" panose="02040604050505020304" pitchFamily="18" charset="0"/>
              </a:rPr>
              <a:t> Naučíte se tvořit manipulativní grafy.</a:t>
            </a:r>
          </a:p>
          <a:p>
            <a:pPr lvl="1" algn="just"/>
            <a:r>
              <a:rPr lang="cs-CZ" dirty="0">
                <a:latin typeface="Century" panose="02040604050505020304" pitchFamily="18" charset="0"/>
              </a:rPr>
              <a:t>Grafická prezentace dat je velice důležitá. Pokud i </a:t>
            </a:r>
            <a:br>
              <a:rPr lang="cs-CZ" dirty="0">
                <a:latin typeface="Century" panose="02040604050505020304" pitchFamily="18" charset="0"/>
              </a:rPr>
            </a:br>
            <a:r>
              <a:rPr lang="cs-CZ" dirty="0">
                <a:latin typeface="Century" panose="02040604050505020304" pitchFamily="18" charset="0"/>
              </a:rPr>
              <a:t>z nic neříkajících dat vytvoříte správný graf, můžete lidi přesvědčit o své pravdě. Tím, že si tvorbu takových manipulativních grafů vyzkoušíte, se naučíte přemýšlet o správnosti grafu.</a:t>
            </a:r>
          </a:p>
        </p:txBody>
      </p:sp>
      <p:pic>
        <p:nvPicPr>
          <p:cNvPr id="1026" name="Picture 2" descr="Volební preference v covidovém roce: ANO i ODS oslabily, sílí Starostové -  iDNES.cz">
            <a:extLst>
              <a:ext uri="{FF2B5EF4-FFF2-40B4-BE49-F238E27FC236}">
                <a16:creationId xmlns:a16="http://schemas.microsoft.com/office/drawing/2014/main" id="{523E3965-0623-46A3-A434-3794E5A00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469" y="2356669"/>
            <a:ext cx="5334000" cy="265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5DFE5CC6-FEF6-4E5A-A241-5C555F2C9776}"/>
              </a:ext>
            </a:extLst>
          </p:cNvPr>
          <p:cNvSpPr txBox="1"/>
          <p:nvPr/>
        </p:nvSpPr>
        <p:spPr>
          <a:xfrm>
            <a:off x="1738635" y="4872794"/>
            <a:ext cx="5823751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dirty="0">
                <a:latin typeface="Century" panose="02040604050505020304" pitchFamily="18" charset="0"/>
              </a:rPr>
              <a:t>Je tento výzkum kvalitní? Skutečně by ANO vyhrálo s takovou převahou? A má smysl volit KDU-ČSL, když má méně než 5% podporu, která je potřeba pro vstup do sněmovny? Díky předmětu statistika se naučíte na takové otázky odpovědět.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30DD5B-17D6-45C3-AF25-3A49CFE6CE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7925" y="1514863"/>
            <a:ext cx="4248150" cy="3301273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26DD36CC-F45B-4331-83ED-45B620F46B34}"/>
              </a:ext>
            </a:extLst>
          </p:cNvPr>
          <p:cNvSpPr txBox="1"/>
          <p:nvPr/>
        </p:nvSpPr>
        <p:spPr>
          <a:xfrm>
            <a:off x="1738635" y="4816136"/>
            <a:ext cx="5823751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cs-CZ" dirty="0">
                <a:latin typeface="Century" panose="02040604050505020304" pitchFamily="18" charset="0"/>
              </a:rPr>
              <a:t>Chyb v programu přibývalo během roku rovnoměrně. Nebo ne? Podívejte se na svislou osu. I takové grafy se při statistice naučíte tvořit.</a:t>
            </a:r>
          </a:p>
        </p:txBody>
      </p:sp>
    </p:spTree>
    <p:extLst>
      <p:ext uri="{BB962C8B-B14F-4D97-AF65-F5344CB8AC3E}">
        <p14:creationId xmlns:p14="http://schemas.microsoft.com/office/powerpoint/2010/main" val="1659679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0663E8-CEA5-4154-9A1C-5FCCD2AA1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800" b="1" dirty="0">
                <a:latin typeface="Century" panose="02040604050505020304" pitchFamily="18" charset="0"/>
              </a:rPr>
              <a:t>PROČ SI VYBRAT STATISTIKU?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D2C487-0273-46F6-833B-06ED4531E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>
                <a:latin typeface="Century" panose="02040604050505020304" pitchFamily="18" charset="0"/>
              </a:rPr>
              <a:t> </a:t>
            </a:r>
            <a:r>
              <a:rPr lang="cs-CZ" b="1" dirty="0">
                <a:latin typeface="Century" panose="02040604050505020304" pitchFamily="18" charset="0"/>
              </a:rPr>
              <a:t>Bude se vám hodit na spoustě vysokých škol.</a:t>
            </a:r>
          </a:p>
          <a:p>
            <a:pPr lvl="1" algn="just"/>
            <a:r>
              <a:rPr lang="cs-CZ" dirty="0">
                <a:latin typeface="Century" panose="02040604050505020304" pitchFamily="18" charset="0"/>
              </a:rPr>
              <a:t>Se statistikou se potkáte například:</a:t>
            </a:r>
          </a:p>
          <a:p>
            <a:pPr lvl="2" algn="just"/>
            <a:r>
              <a:rPr lang="cs-CZ" dirty="0">
                <a:latin typeface="Century" panose="02040604050505020304" pitchFamily="18" charset="0"/>
              </a:rPr>
              <a:t>v sociologii</a:t>
            </a:r>
          </a:p>
          <a:p>
            <a:pPr lvl="2" algn="just"/>
            <a:r>
              <a:rPr lang="cs-CZ" dirty="0">
                <a:latin typeface="Century" panose="02040604050505020304" pitchFamily="18" charset="0"/>
              </a:rPr>
              <a:t>v psychologii</a:t>
            </a:r>
          </a:p>
          <a:p>
            <a:pPr lvl="2" algn="just"/>
            <a:r>
              <a:rPr lang="cs-CZ" dirty="0">
                <a:latin typeface="Century" panose="02040604050505020304" pitchFamily="18" charset="0"/>
              </a:rPr>
              <a:t>v geografii</a:t>
            </a:r>
          </a:p>
          <a:p>
            <a:pPr lvl="2" algn="just"/>
            <a:r>
              <a:rPr lang="cs-CZ" dirty="0">
                <a:latin typeface="Century" panose="02040604050505020304" pitchFamily="18" charset="0"/>
              </a:rPr>
              <a:t>v ekonomii</a:t>
            </a:r>
          </a:p>
          <a:p>
            <a:pPr lvl="2" algn="just"/>
            <a:r>
              <a:rPr lang="cs-CZ" dirty="0">
                <a:latin typeface="Century" panose="02040604050505020304" pitchFamily="18" charset="0"/>
              </a:rPr>
              <a:t>v informatice</a:t>
            </a:r>
          </a:p>
          <a:p>
            <a:pPr lvl="2" algn="just"/>
            <a:r>
              <a:rPr lang="cs-CZ" dirty="0">
                <a:latin typeface="Century" panose="02040604050505020304" pitchFamily="18" charset="0"/>
              </a:rPr>
              <a:t>a potřebovat ji budete i jako právníci nebo lékaři.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>
                <a:latin typeface="Century" panose="02040604050505020304" pitchFamily="18" charset="0"/>
              </a:rPr>
              <a:t> Na vysoké je to těžký předmět a studenti ho nesnáší.</a:t>
            </a:r>
          </a:p>
          <a:p>
            <a:pPr lvl="1" algn="just"/>
            <a:r>
              <a:rPr lang="cs-CZ" dirty="0">
                <a:latin typeface="Century" panose="02040604050505020304" pitchFamily="18" charset="0"/>
              </a:rPr>
              <a:t>Ale právě proto, že se se statistikou nepotkali na střední škole. Na vysokých školách se pak statistika přednáší moc rychle a není čas na vysvětlování a pochopení základních pravidel. Pokud si vyberete statistiku jako volitelný předmět, na vysoké budete chápat základní principy a nebudete v ní ztracení. Nevěřte těm, co vás budou od statistiky odrazovat. Její volba vám pomůže při vysokoškolském studiu.</a:t>
            </a:r>
          </a:p>
        </p:txBody>
      </p:sp>
      <p:grpSp>
        <p:nvGrpSpPr>
          <p:cNvPr id="23" name="Skupina 22">
            <a:extLst>
              <a:ext uri="{FF2B5EF4-FFF2-40B4-BE49-F238E27FC236}">
                <a16:creationId xmlns:a16="http://schemas.microsoft.com/office/drawing/2014/main" id="{93CAC59D-4D3F-4129-A05B-44CB623BA671}"/>
              </a:ext>
            </a:extLst>
          </p:cNvPr>
          <p:cNvGrpSpPr/>
          <p:nvPr/>
        </p:nvGrpSpPr>
        <p:grpSpPr>
          <a:xfrm>
            <a:off x="270236" y="557212"/>
            <a:ext cx="8526101" cy="5743575"/>
            <a:chOff x="270236" y="557212"/>
            <a:chExt cx="8526101" cy="5743575"/>
          </a:xfrm>
        </p:grpSpPr>
        <p:pic>
          <p:nvPicPr>
            <p:cNvPr id="4" name="Obrázek 3">
              <a:extLst>
                <a:ext uri="{FF2B5EF4-FFF2-40B4-BE49-F238E27FC236}">
                  <a16:creationId xmlns:a16="http://schemas.microsoft.com/office/drawing/2014/main" id="{2FE5F97E-EA47-4775-B9EA-087A8F22AE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7662" y="557212"/>
              <a:ext cx="8448675" cy="5743575"/>
            </a:xfrm>
            <a:prstGeom prst="rect">
              <a:avLst/>
            </a:prstGeom>
          </p:spPr>
        </p:pic>
        <p:sp>
          <p:nvSpPr>
            <p:cNvPr id="21" name="Obdélník: se zakulacenými rohy 20">
              <a:extLst>
                <a:ext uri="{FF2B5EF4-FFF2-40B4-BE49-F238E27FC236}">
                  <a16:creationId xmlns:a16="http://schemas.microsoft.com/office/drawing/2014/main" id="{BFB8EF77-91BE-4018-91CF-638CAC0CB3E3}"/>
                </a:ext>
              </a:extLst>
            </p:cNvPr>
            <p:cNvSpPr/>
            <p:nvPr/>
          </p:nvSpPr>
          <p:spPr>
            <a:xfrm>
              <a:off x="3133373" y="931843"/>
              <a:ext cx="3103900" cy="461639"/>
            </a:xfrm>
            <a:prstGeom prst="round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Obdélník: se zakulacenými rohy 21">
              <a:extLst>
                <a:ext uri="{FF2B5EF4-FFF2-40B4-BE49-F238E27FC236}">
                  <a16:creationId xmlns:a16="http://schemas.microsoft.com/office/drawing/2014/main" id="{3B1BA455-1F9D-4F35-86B7-8BF2C243F329}"/>
                </a:ext>
              </a:extLst>
            </p:cNvPr>
            <p:cNvSpPr/>
            <p:nvPr/>
          </p:nvSpPr>
          <p:spPr>
            <a:xfrm>
              <a:off x="270236" y="4099257"/>
              <a:ext cx="3103900" cy="461639"/>
            </a:xfrm>
            <a:prstGeom prst="round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0" name="Skupina 19">
            <a:extLst>
              <a:ext uri="{FF2B5EF4-FFF2-40B4-BE49-F238E27FC236}">
                <a16:creationId xmlns:a16="http://schemas.microsoft.com/office/drawing/2014/main" id="{D92397F4-F9B4-445B-8133-A4AF94DAADE7}"/>
              </a:ext>
            </a:extLst>
          </p:cNvPr>
          <p:cNvGrpSpPr/>
          <p:nvPr/>
        </p:nvGrpSpPr>
        <p:grpSpPr>
          <a:xfrm>
            <a:off x="581024" y="27041"/>
            <a:ext cx="7981950" cy="6181725"/>
            <a:chOff x="581025" y="338137"/>
            <a:chExt cx="7981950" cy="6181725"/>
          </a:xfrm>
        </p:grpSpPr>
        <p:pic>
          <p:nvPicPr>
            <p:cNvPr id="5" name="Obrázek 4">
              <a:extLst>
                <a:ext uri="{FF2B5EF4-FFF2-40B4-BE49-F238E27FC236}">
                  <a16:creationId xmlns:a16="http://schemas.microsoft.com/office/drawing/2014/main" id="{8D40ED12-384F-4918-B2E7-AA83E7F360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1025" y="338137"/>
              <a:ext cx="7981950" cy="6181725"/>
            </a:xfrm>
            <a:prstGeom prst="rect">
              <a:avLst/>
            </a:prstGeom>
          </p:spPr>
        </p:pic>
        <p:sp>
          <p:nvSpPr>
            <p:cNvPr id="18" name="Obdélník: se zakulacenými rohy 17">
              <a:extLst>
                <a:ext uri="{FF2B5EF4-FFF2-40B4-BE49-F238E27FC236}">
                  <a16:creationId xmlns:a16="http://schemas.microsoft.com/office/drawing/2014/main" id="{FE23A33D-5121-481C-9257-D00CC2471B74}"/>
                </a:ext>
              </a:extLst>
            </p:cNvPr>
            <p:cNvSpPr/>
            <p:nvPr/>
          </p:nvSpPr>
          <p:spPr>
            <a:xfrm>
              <a:off x="3882116" y="566268"/>
              <a:ext cx="3103900" cy="461639"/>
            </a:xfrm>
            <a:prstGeom prst="round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9" name="Obdélník: se zakulacenými rohy 18">
              <a:extLst>
                <a:ext uri="{FF2B5EF4-FFF2-40B4-BE49-F238E27FC236}">
                  <a16:creationId xmlns:a16="http://schemas.microsoft.com/office/drawing/2014/main" id="{EEDB59F4-1956-4147-B14B-60BE19F77EEA}"/>
                </a:ext>
              </a:extLst>
            </p:cNvPr>
            <p:cNvSpPr/>
            <p:nvPr/>
          </p:nvSpPr>
          <p:spPr>
            <a:xfrm>
              <a:off x="2368166" y="5047488"/>
              <a:ext cx="1394948" cy="389815"/>
            </a:xfrm>
            <a:prstGeom prst="round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7" name="Skupina 16">
            <a:extLst>
              <a:ext uri="{FF2B5EF4-FFF2-40B4-BE49-F238E27FC236}">
                <a16:creationId xmlns:a16="http://schemas.microsoft.com/office/drawing/2014/main" id="{EEE40842-37A0-48C4-9322-4D8191ED1C96}"/>
              </a:ext>
            </a:extLst>
          </p:cNvPr>
          <p:cNvGrpSpPr/>
          <p:nvPr/>
        </p:nvGrpSpPr>
        <p:grpSpPr>
          <a:xfrm>
            <a:off x="1932510" y="84239"/>
            <a:ext cx="5278978" cy="6858000"/>
            <a:chOff x="1932511" y="0"/>
            <a:chExt cx="5278978" cy="6858000"/>
          </a:xfrm>
        </p:grpSpPr>
        <p:pic>
          <p:nvPicPr>
            <p:cNvPr id="6" name="Obrázek 5">
              <a:extLst>
                <a:ext uri="{FF2B5EF4-FFF2-40B4-BE49-F238E27FC236}">
                  <a16:creationId xmlns:a16="http://schemas.microsoft.com/office/drawing/2014/main" id="{B578646A-5F71-4236-8C4A-1B6B830A11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32511" y="0"/>
              <a:ext cx="5278978" cy="6858000"/>
            </a:xfrm>
            <a:prstGeom prst="rect">
              <a:avLst/>
            </a:prstGeom>
          </p:spPr>
        </p:pic>
        <p:sp>
          <p:nvSpPr>
            <p:cNvPr id="15" name="Obdélník: se zakulacenými rohy 14">
              <a:extLst>
                <a:ext uri="{FF2B5EF4-FFF2-40B4-BE49-F238E27FC236}">
                  <a16:creationId xmlns:a16="http://schemas.microsoft.com/office/drawing/2014/main" id="{FF1195BF-3CD6-4B08-982F-B2B15CE3B536}"/>
                </a:ext>
              </a:extLst>
            </p:cNvPr>
            <p:cNvSpPr/>
            <p:nvPr/>
          </p:nvSpPr>
          <p:spPr>
            <a:xfrm>
              <a:off x="4321028" y="26988"/>
              <a:ext cx="1092220" cy="461639"/>
            </a:xfrm>
            <a:prstGeom prst="round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Obdélník: se zakulacenými rohy 15">
              <a:extLst>
                <a:ext uri="{FF2B5EF4-FFF2-40B4-BE49-F238E27FC236}">
                  <a16:creationId xmlns:a16="http://schemas.microsoft.com/office/drawing/2014/main" id="{D58C0B71-B8EB-4BB4-A28F-98C6C4701FE8}"/>
                </a:ext>
              </a:extLst>
            </p:cNvPr>
            <p:cNvSpPr/>
            <p:nvPr/>
          </p:nvSpPr>
          <p:spPr>
            <a:xfrm>
              <a:off x="2906728" y="6492873"/>
              <a:ext cx="1537256" cy="246064"/>
            </a:xfrm>
            <a:prstGeom prst="round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22EE59C6-BE26-47B4-9598-31671A326C21}"/>
              </a:ext>
            </a:extLst>
          </p:cNvPr>
          <p:cNvGrpSpPr/>
          <p:nvPr/>
        </p:nvGrpSpPr>
        <p:grpSpPr>
          <a:xfrm>
            <a:off x="688930" y="-39164"/>
            <a:ext cx="7766137" cy="6871964"/>
            <a:chOff x="688931" y="-13964"/>
            <a:chExt cx="7766137" cy="6871964"/>
          </a:xfrm>
        </p:grpSpPr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id="{93E50334-7AEA-4EB7-A70A-83B17BC7442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88931" y="0"/>
              <a:ext cx="7766137" cy="6858000"/>
            </a:xfrm>
            <a:prstGeom prst="rect">
              <a:avLst/>
            </a:prstGeom>
          </p:spPr>
        </p:pic>
        <p:sp>
          <p:nvSpPr>
            <p:cNvPr id="12" name="Obdélník: se zakulacenými rohy 11">
              <a:extLst>
                <a:ext uri="{FF2B5EF4-FFF2-40B4-BE49-F238E27FC236}">
                  <a16:creationId xmlns:a16="http://schemas.microsoft.com/office/drawing/2014/main" id="{DB728A43-0020-4F3F-B6F9-115BC443698A}"/>
                </a:ext>
              </a:extLst>
            </p:cNvPr>
            <p:cNvSpPr/>
            <p:nvPr/>
          </p:nvSpPr>
          <p:spPr>
            <a:xfrm>
              <a:off x="2041863" y="-13964"/>
              <a:ext cx="2530136" cy="262472"/>
            </a:xfrm>
            <a:prstGeom prst="round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bdélník: se zakulacenými rohy 12">
              <a:extLst>
                <a:ext uri="{FF2B5EF4-FFF2-40B4-BE49-F238E27FC236}">
                  <a16:creationId xmlns:a16="http://schemas.microsoft.com/office/drawing/2014/main" id="{CDA3A862-CE5A-4A3F-B10D-4EFD40A757F4}"/>
                </a:ext>
              </a:extLst>
            </p:cNvPr>
            <p:cNvSpPr/>
            <p:nvPr/>
          </p:nvSpPr>
          <p:spPr>
            <a:xfrm>
              <a:off x="3090672" y="6350955"/>
              <a:ext cx="822960" cy="461639"/>
            </a:xfrm>
            <a:prstGeom prst="round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3C1FAFE9-0EC2-42B5-983A-03E9F1499A4B}"/>
              </a:ext>
            </a:extLst>
          </p:cNvPr>
          <p:cNvGrpSpPr/>
          <p:nvPr/>
        </p:nvGrpSpPr>
        <p:grpSpPr>
          <a:xfrm>
            <a:off x="0" y="1246982"/>
            <a:ext cx="9144000" cy="4869586"/>
            <a:chOff x="0" y="994207"/>
            <a:chExt cx="9144000" cy="4869586"/>
          </a:xfrm>
        </p:grpSpPr>
        <p:pic>
          <p:nvPicPr>
            <p:cNvPr id="8" name="Obrázek 7">
              <a:extLst>
                <a:ext uri="{FF2B5EF4-FFF2-40B4-BE49-F238E27FC236}">
                  <a16:creationId xmlns:a16="http://schemas.microsoft.com/office/drawing/2014/main" id="{E78E0E80-AAE7-422D-830C-6C9A439CD1F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0" y="994207"/>
              <a:ext cx="9144000" cy="4869586"/>
            </a:xfrm>
            <a:prstGeom prst="rect">
              <a:avLst/>
            </a:prstGeom>
          </p:spPr>
        </p:pic>
        <p:sp>
          <p:nvSpPr>
            <p:cNvPr id="9" name="Obdélník: se zakulacenými rohy 8">
              <a:extLst>
                <a:ext uri="{FF2B5EF4-FFF2-40B4-BE49-F238E27FC236}">
                  <a16:creationId xmlns:a16="http://schemas.microsoft.com/office/drawing/2014/main" id="{178CCF3A-32E1-43E1-9476-01579EF74815}"/>
                </a:ext>
              </a:extLst>
            </p:cNvPr>
            <p:cNvSpPr/>
            <p:nvPr/>
          </p:nvSpPr>
          <p:spPr>
            <a:xfrm>
              <a:off x="3488924" y="3133817"/>
              <a:ext cx="2530136" cy="461639"/>
            </a:xfrm>
            <a:prstGeom prst="round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bdélník: se zakulacenými rohy 9">
              <a:extLst>
                <a:ext uri="{FF2B5EF4-FFF2-40B4-BE49-F238E27FC236}">
                  <a16:creationId xmlns:a16="http://schemas.microsoft.com/office/drawing/2014/main" id="{33D8C307-28EE-431B-9117-AB49D37566B8}"/>
                </a:ext>
              </a:extLst>
            </p:cNvPr>
            <p:cNvSpPr/>
            <p:nvPr/>
          </p:nvSpPr>
          <p:spPr>
            <a:xfrm>
              <a:off x="494594" y="1425737"/>
              <a:ext cx="1625538" cy="461639"/>
            </a:xfrm>
            <a:prstGeom prst="roundRect">
              <a:avLst/>
            </a:pr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417322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0663E8-CEA5-4154-9A1C-5FCCD2AA1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800" b="1" dirty="0">
                <a:latin typeface="Century" panose="02040604050505020304" pitchFamily="18" charset="0"/>
              </a:rPr>
              <a:t>PROČ SI VYBRAT STATISTIKU?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D2C487-0273-46F6-833B-06ED4531E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>
                <a:latin typeface="Century" panose="02040604050505020304" pitchFamily="18" charset="0"/>
              </a:rPr>
              <a:t> </a:t>
            </a:r>
            <a:r>
              <a:rPr lang="cs-CZ" b="1" dirty="0">
                <a:latin typeface="Century" panose="02040604050505020304" pitchFamily="18" charset="0"/>
              </a:rPr>
              <a:t>Naučíte se sbírat a vyhodnotit data.</a:t>
            </a:r>
          </a:p>
          <a:p>
            <a:pPr lvl="1" algn="just"/>
            <a:r>
              <a:rPr lang="cs-CZ" dirty="0">
                <a:latin typeface="Century" panose="02040604050505020304" pitchFamily="18" charset="0"/>
              </a:rPr>
              <a:t>Ve třetím a čtvrtém ročníku budete psát odbornou práci. K té bude mnoho z vás získávat data a vyhodnocovat je. Díky statistice se naučíte sestavit dotazník, sbírat data a poměrně sofistikovaně je vyhodnocovat.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b="1" dirty="0">
                <a:latin typeface="Century" panose="02040604050505020304" pitchFamily="18" charset="0"/>
              </a:rPr>
              <a:t> Pomůže vám při psaní odborné práce.</a:t>
            </a:r>
          </a:p>
          <a:p>
            <a:pPr lvl="1" algn="just"/>
            <a:r>
              <a:rPr lang="cs-CZ" dirty="0">
                <a:latin typeface="Century" panose="02040604050505020304" pitchFamily="18" charset="0"/>
              </a:rPr>
              <a:t>V prvním pololetí čtvrtého ročníku je čas na vyhodnocení a zpracování dat k vaší odborné práci. Na programu je také návod, jak napsat jednotlivé části odborné práce: teoretický úvod, metody, výsledky, diskuzi a závěr. Bude se vám to hodit i na vysoké škole (při psaní bakalářské a diplomové práce) a velké části z vás i v praxi.</a:t>
            </a:r>
          </a:p>
        </p:txBody>
      </p:sp>
    </p:spTree>
    <p:extLst>
      <p:ext uri="{BB962C8B-B14F-4D97-AF65-F5344CB8AC3E}">
        <p14:creationId xmlns:p14="http://schemas.microsoft.com/office/powerpoint/2010/main" val="889028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0663E8-CEA5-4154-9A1C-5FCCD2AA1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800" b="1" dirty="0">
                <a:latin typeface="Century" panose="02040604050505020304" pitchFamily="18" charset="0"/>
              </a:rPr>
              <a:t>CO SE NAUČÍTE?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D2C487-0273-46F6-833B-06ED4531E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>
                <a:latin typeface="Century" panose="02040604050505020304" pitchFamily="18" charset="0"/>
              </a:rPr>
              <a:t> </a:t>
            </a:r>
            <a:r>
              <a:rPr lang="cs-CZ" b="1" dirty="0">
                <a:latin typeface="Century" panose="02040604050505020304" pitchFamily="18" charset="0"/>
              </a:rPr>
              <a:t>3. ročník</a:t>
            </a:r>
          </a:p>
          <a:p>
            <a:pPr lvl="1" algn="just"/>
            <a:r>
              <a:rPr lang="cs-CZ" dirty="0">
                <a:latin typeface="Century" panose="02040604050505020304" pitchFamily="18" charset="0"/>
              </a:rPr>
              <a:t>Jak a kde získat kvalitní data?</a:t>
            </a:r>
          </a:p>
          <a:p>
            <a:pPr lvl="1" algn="just"/>
            <a:r>
              <a:rPr lang="cs-CZ" dirty="0">
                <a:latin typeface="Century" panose="02040604050505020304" pitchFamily="18" charset="0"/>
              </a:rPr>
              <a:t>Jak efektivně vyhodnotit a zpracovat data?</a:t>
            </a:r>
          </a:p>
          <a:p>
            <a:pPr lvl="1" algn="just"/>
            <a:r>
              <a:rPr lang="cs-CZ" dirty="0">
                <a:latin typeface="Century" panose="02040604050505020304" pitchFamily="18" charset="0"/>
              </a:rPr>
              <a:t>Posoudit, jak rovnoměrné je rozložení sledovaného jevu v populaci – např. jsou lidé ve Spojených arabských emirátech skutečně bohatí?</a:t>
            </a:r>
          </a:p>
          <a:p>
            <a:pPr lvl="1" algn="just"/>
            <a:r>
              <a:rPr lang="cs-CZ" dirty="0">
                <a:latin typeface="Century" panose="02040604050505020304" pitchFamily="18" charset="0"/>
              </a:rPr>
              <a:t>Jak funguje pravděpodobnost? A k čemu ji potřebují statistici?</a:t>
            </a:r>
          </a:p>
          <a:p>
            <a:pPr lvl="1" algn="just"/>
            <a:r>
              <a:rPr lang="cs-CZ" dirty="0">
                <a:latin typeface="Century" panose="02040604050505020304" pitchFamily="18" charset="0"/>
              </a:rPr>
              <a:t>Určit, jestli se od sebe skupiny liší – např. je pravda, že mají dívky horší známky z </a:t>
            </a:r>
            <a:r>
              <a:rPr lang="cs-CZ" dirty="0" err="1">
                <a:latin typeface="Century" panose="02040604050505020304" pitchFamily="18" charset="0"/>
              </a:rPr>
              <a:t>matema</a:t>
            </a:r>
            <a:r>
              <a:rPr lang="cs-CZ" dirty="0">
                <a:latin typeface="Century" panose="02040604050505020304" pitchFamily="18" charset="0"/>
              </a:rPr>
              <a:t>-tiky než chlapci?</a:t>
            </a:r>
          </a:p>
          <a:p>
            <a:pPr lvl="1" algn="just"/>
            <a:r>
              <a:rPr lang="cs-CZ" dirty="0">
                <a:latin typeface="Century" panose="02040604050505020304" pitchFamily="18" charset="0"/>
              </a:rPr>
              <a:t>Určit, jestli spolu nějaké charakteristiky souvisí – např. souvisí spolu věk a výše platu?</a:t>
            </a:r>
          </a:p>
        </p:txBody>
      </p:sp>
    </p:spTree>
    <p:extLst>
      <p:ext uri="{BB962C8B-B14F-4D97-AF65-F5344CB8AC3E}">
        <p14:creationId xmlns:p14="http://schemas.microsoft.com/office/powerpoint/2010/main" val="3177522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0663E8-CEA5-4154-9A1C-5FCCD2AA1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800" b="1" dirty="0">
                <a:latin typeface="Century" panose="02040604050505020304" pitchFamily="18" charset="0"/>
              </a:rPr>
              <a:t>CO SE NAUČÍTE?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D2C487-0273-46F6-833B-06ED4531E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85893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>
                <a:latin typeface="Century" panose="02040604050505020304" pitchFamily="18" charset="0"/>
              </a:rPr>
              <a:t> </a:t>
            </a:r>
            <a:r>
              <a:rPr lang="cs-CZ" b="1" dirty="0">
                <a:latin typeface="Century" panose="02040604050505020304" pitchFamily="18" charset="0"/>
              </a:rPr>
              <a:t>4. ročník</a:t>
            </a:r>
          </a:p>
          <a:p>
            <a:pPr lvl="1" algn="just"/>
            <a:r>
              <a:rPr lang="cs-CZ" dirty="0">
                <a:latin typeface="Century" panose="02040604050505020304" pitchFamily="18" charset="0"/>
              </a:rPr>
              <a:t>Určit, jak moc se liší nějaké dvě skupiny.</a:t>
            </a:r>
          </a:p>
          <a:p>
            <a:pPr lvl="1" algn="just"/>
            <a:r>
              <a:rPr lang="cs-CZ" dirty="0">
                <a:latin typeface="Century" panose="02040604050505020304" pitchFamily="18" charset="0"/>
              </a:rPr>
              <a:t>Úspěšně napsat jednotlivé části odborného textu:</a:t>
            </a:r>
          </a:p>
          <a:p>
            <a:pPr lvl="2" algn="just"/>
            <a:r>
              <a:rPr lang="cs-CZ" dirty="0">
                <a:latin typeface="Century" panose="02040604050505020304" pitchFamily="18" charset="0"/>
              </a:rPr>
              <a:t>úvod</a:t>
            </a:r>
          </a:p>
          <a:p>
            <a:pPr lvl="2" algn="just"/>
            <a:r>
              <a:rPr lang="cs-CZ" dirty="0">
                <a:latin typeface="Century" panose="02040604050505020304" pitchFamily="18" charset="0"/>
              </a:rPr>
              <a:t>teoretické zarámování</a:t>
            </a:r>
          </a:p>
          <a:p>
            <a:pPr lvl="2" algn="just"/>
            <a:r>
              <a:rPr lang="cs-CZ" dirty="0">
                <a:latin typeface="Century" panose="02040604050505020304" pitchFamily="18" charset="0"/>
              </a:rPr>
              <a:t>metody</a:t>
            </a:r>
          </a:p>
          <a:p>
            <a:pPr lvl="2" algn="just"/>
            <a:r>
              <a:rPr lang="cs-CZ" dirty="0">
                <a:latin typeface="Century" panose="02040604050505020304" pitchFamily="18" charset="0"/>
              </a:rPr>
              <a:t>výsledky</a:t>
            </a:r>
          </a:p>
          <a:p>
            <a:pPr lvl="2" algn="just"/>
            <a:r>
              <a:rPr lang="cs-CZ" dirty="0">
                <a:latin typeface="Century" panose="02040604050505020304" pitchFamily="18" charset="0"/>
              </a:rPr>
              <a:t>diskuze</a:t>
            </a:r>
          </a:p>
          <a:p>
            <a:pPr lvl="2" algn="just"/>
            <a:r>
              <a:rPr lang="cs-CZ" dirty="0">
                <a:latin typeface="Century" panose="02040604050505020304" pitchFamily="18" charset="0"/>
              </a:rPr>
              <a:t>závěr</a:t>
            </a:r>
          </a:p>
          <a:p>
            <a:pPr lvl="1" algn="just"/>
            <a:r>
              <a:rPr lang="cs-CZ" dirty="0">
                <a:latin typeface="Century" panose="02040604050505020304" pitchFamily="18" charset="0"/>
              </a:rPr>
              <a:t>Navrhnout vhodné metody zpracování dat pro odbornou práci nebo vlastní statistický výzkum.</a:t>
            </a:r>
          </a:p>
          <a:p>
            <a:pPr lvl="1" algn="just"/>
            <a:r>
              <a:rPr lang="cs-CZ" dirty="0">
                <a:latin typeface="Century" panose="02040604050505020304" pitchFamily="18" charset="0"/>
              </a:rPr>
              <a:t>Spolehlivě seskupit spoustu charakteristik do několika málo, aby byly výsledky výzkumu přehlednější.</a:t>
            </a:r>
          </a:p>
          <a:p>
            <a:pPr lvl="1" algn="just"/>
            <a:r>
              <a:rPr lang="cs-CZ" dirty="0">
                <a:latin typeface="Century" panose="02040604050505020304" pitchFamily="18" charset="0"/>
              </a:rPr>
              <a:t>Posoudit kvalitu statistického výzkumu z praxe.</a:t>
            </a:r>
          </a:p>
        </p:txBody>
      </p:sp>
    </p:spTree>
    <p:extLst>
      <p:ext uri="{BB962C8B-B14F-4D97-AF65-F5344CB8AC3E}">
        <p14:creationId xmlns:p14="http://schemas.microsoft.com/office/powerpoint/2010/main" val="1932152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0663E8-CEA5-4154-9A1C-5FCCD2AA1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800" b="1" dirty="0">
                <a:latin typeface="Century" panose="02040604050505020304" pitchFamily="18" charset="0"/>
              </a:rPr>
              <a:t>STÁLE NEJSTE ROZHODNUTÍ?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E144E3D-621B-4281-8773-99575E5AF6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2091743"/>
              </p:ext>
            </p:extLst>
          </p:nvPr>
        </p:nvGraphicFramePr>
        <p:xfrm>
          <a:off x="1499494" y="1829432"/>
          <a:ext cx="6145012" cy="3199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6697F5C5-2239-4391-96AE-4B199EF6C798}"/>
              </a:ext>
            </a:extLst>
          </p:cNvPr>
          <p:cNvSpPr txBox="1"/>
          <p:nvPr/>
        </p:nvSpPr>
        <p:spPr>
          <a:xfrm>
            <a:off x="1331650" y="4997790"/>
            <a:ext cx="63830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>
                <a:latin typeface="Century" panose="02040604050505020304" pitchFamily="18" charset="0"/>
              </a:rPr>
              <a:t>Zvolte jako většina nerozhodnutých studentů a zapište si statistiku.</a:t>
            </a:r>
          </a:p>
          <a:p>
            <a:pPr algn="just"/>
            <a:r>
              <a:rPr lang="cs-CZ" dirty="0">
                <a:latin typeface="Century" panose="02040604050505020304" pitchFamily="18" charset="0"/>
              </a:rPr>
              <a:t>P. S.: Nepřipadá vám na grafu něco zvláštního? Přihlaste se na statistiku a naučíte se spoustu triků, jak vytvářet podobně zkreslené grafy </a:t>
            </a:r>
            <a:r>
              <a:rPr lang="cs-CZ" dirty="0">
                <a:latin typeface="Century" panose="02040604050505020304" pitchFamily="18" charset="0"/>
                <a:sym typeface="Wingdings" panose="05000000000000000000" pitchFamily="2" charset="2"/>
              </a:rPr>
              <a:t></a:t>
            </a:r>
            <a:endParaRPr lang="cs-CZ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9927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643</Words>
  <Application>Microsoft Office PowerPoint</Application>
  <PresentationFormat>Předvádění na obrazovce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Century</vt:lpstr>
      <vt:lpstr>Wingdings</vt:lpstr>
      <vt:lpstr>Motiv Office</vt:lpstr>
      <vt:lpstr>STATISTIKA</vt:lpstr>
      <vt:lpstr>PROČ SI VYBRAT STATISTIKU?</vt:lpstr>
      <vt:lpstr>PROČ SI VYBRAT STATISTIKU?</vt:lpstr>
      <vt:lpstr>PROČ SI VYBRAT STATISTIKU?</vt:lpstr>
      <vt:lpstr>CO SE NAUČÍTE?</vt:lpstr>
      <vt:lpstr>CO SE NAUČÍTE?</vt:lpstr>
      <vt:lpstr>STÁLE NEJSTE ROZHODNUTÍ?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Měkota</dc:creator>
  <cp:lastModifiedBy>Tomáš Měkota</cp:lastModifiedBy>
  <cp:revision>10</cp:revision>
  <dcterms:created xsi:type="dcterms:W3CDTF">2021-01-25T17:13:40Z</dcterms:created>
  <dcterms:modified xsi:type="dcterms:W3CDTF">2021-01-25T19:04:57Z</dcterms:modified>
</cp:coreProperties>
</file>